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7"/>
  </p:notesMasterIdLst>
  <p:sldIdLst>
    <p:sldId id="259" r:id="rId3"/>
    <p:sldId id="1154" r:id="rId4"/>
    <p:sldId id="1155" r:id="rId5"/>
    <p:sldId id="1156" r:id="rId6"/>
    <p:sldId id="1157" r:id="rId7"/>
    <p:sldId id="1158" r:id="rId8"/>
    <p:sldId id="1159" r:id="rId9"/>
    <p:sldId id="1160" r:id="rId10"/>
    <p:sldId id="1161" r:id="rId11"/>
    <p:sldId id="1162" r:id="rId12"/>
    <p:sldId id="1163" r:id="rId13"/>
    <p:sldId id="1164" r:id="rId14"/>
    <p:sldId id="1165" r:id="rId15"/>
    <p:sldId id="1166" r:id="rId16"/>
    <p:sldId id="1176" r:id="rId17"/>
    <p:sldId id="1177" r:id="rId18"/>
    <p:sldId id="1167" r:id="rId19"/>
    <p:sldId id="1168" r:id="rId20"/>
    <p:sldId id="1169" r:id="rId21"/>
    <p:sldId id="1170" r:id="rId22"/>
    <p:sldId id="1171" r:id="rId23"/>
    <p:sldId id="1135" r:id="rId24"/>
    <p:sldId id="1138" r:id="rId25"/>
    <p:sldId id="1136" r:id="rId26"/>
    <p:sldId id="1137" r:id="rId27"/>
    <p:sldId id="1139" r:id="rId28"/>
    <p:sldId id="1150" r:id="rId29"/>
    <p:sldId id="1151" r:id="rId30"/>
    <p:sldId id="1152" r:id="rId31"/>
    <p:sldId id="1153" r:id="rId32"/>
    <p:sldId id="1140" r:id="rId33"/>
    <p:sldId id="1141" r:id="rId34"/>
    <p:sldId id="1149" r:id="rId35"/>
    <p:sldId id="277" r:id="rId3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95"/>
  </p:normalViewPr>
  <p:slideViewPr>
    <p:cSldViewPr snapToGrid="0">
      <p:cViewPr varScale="1">
        <p:scale>
          <a:sx n="90" d="100"/>
          <a:sy n="90" d="100"/>
        </p:scale>
        <p:origin x="23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C6986C3-F7DF-6142-A7CB-E1434C98FB56}" type="datetimeFigureOut">
              <a:rPr lang="pl-PL" smtClean="0"/>
              <a:t>13.06.2024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B65382F-216C-1F4A-9AA9-8744B10B2C3C}" type="slidenum">
              <a:rPr lang="pl-PL" smtClean="0"/>
              <a:t>‹#›</a:t>
            </a:fld>
            <a:endParaRPr lang="pl-PL"/>
          </a:p>
        </p:txBody>
      </p:sp>
    </p:spTree>
    <p:extLst>
      <p:ext uri="{BB962C8B-B14F-4D97-AF65-F5344CB8AC3E}">
        <p14:creationId xmlns:p14="http://schemas.microsoft.com/office/powerpoint/2010/main" val="2143095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CB65382F-216C-1F4A-9AA9-8744B10B2C3C}" type="slidenum">
              <a:rPr lang="pl-PL" smtClean="0"/>
              <a:t>25</a:t>
            </a:fld>
            <a:endParaRPr lang="pl-PL"/>
          </a:p>
        </p:txBody>
      </p:sp>
    </p:spTree>
    <p:extLst>
      <p:ext uri="{BB962C8B-B14F-4D97-AF65-F5344CB8AC3E}">
        <p14:creationId xmlns:p14="http://schemas.microsoft.com/office/powerpoint/2010/main" val="692538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F4F2D3-5144-F096-7923-FD3D98865B70}"/>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5CD1A87-FE97-68B5-71F8-3529F2DCCE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665C9BD-FE9C-CBB1-55BF-75C811AFDB85}"/>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DE1E6CAA-4BCD-A904-5B42-AD0D8D9C92B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E0C39B3-7CE3-B1FF-C8FC-0949B643F8B1}"/>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2388782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03E252-6B8D-F9E5-3C10-94AB3885F5C1}"/>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6CC0EED-E848-BD7A-123B-D182B80E4329}"/>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6F15B9F-4460-B715-2213-CC705A2AC37D}"/>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6000C64A-6594-0754-D16F-36197ED50B8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1CA3F74-D76A-7AB7-702D-46B3E4FD76CF}"/>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9449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E19F57-1635-B38C-1F9C-F44A4FF05215}"/>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70601891-537F-2CA8-3A3A-9FC61394064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F068967-6358-744B-73CA-E0CEA7BC576B}"/>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7DD1D474-FEE6-2FBD-70D5-9CA025EDC09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6C21315-FF7F-1369-AFF9-FADE1CCD9FFC}"/>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464400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3A07A7B5-B5C7-4E6B-9B0F-7C314E67A17F}" type="datetimeFigureOut">
              <a:rPr lang="pl-PL" smtClean="0"/>
              <a:t>13.06.2024</a:t>
            </a:fld>
            <a:endParaRPr lang="pl-PL"/>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4A3E973E-F321-4DA2-B765-820BB59C68E4}" type="slidenum">
              <a:rPr lang="pl-PL" smtClean="0"/>
              <a:t>‹#›</a:t>
            </a:fld>
            <a:endParaRPr lang="pl-PL"/>
          </a:p>
        </p:txBody>
      </p:sp>
    </p:spTree>
    <p:extLst>
      <p:ext uri="{BB962C8B-B14F-4D97-AF65-F5344CB8AC3E}">
        <p14:creationId xmlns:p14="http://schemas.microsoft.com/office/powerpoint/2010/main" val="3090742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A07A7B5-B5C7-4E6B-9B0F-7C314E67A17F}" type="datetimeFigureOut">
              <a:rPr lang="pl-PL" smtClean="0"/>
              <a:t>13.06.2024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558300" y="5956137"/>
            <a:ext cx="1052508" cy="365125"/>
          </a:xfrm>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1843405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A07A7B5-B5C7-4E6B-9B0F-7C314E67A17F}" type="datetimeFigureOut">
              <a:rPr lang="pl-PL" smtClean="0"/>
              <a:t>13.06.2024</a:t>
            </a:fld>
            <a:endParaRPr lang="pl-PL"/>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A3E973E-F321-4DA2-B765-820BB59C68E4}" type="slidenum">
              <a:rPr lang="pl-PL" smtClean="0"/>
              <a:t>‹#›</a:t>
            </a:fld>
            <a:endParaRPr lang="pl-PL"/>
          </a:p>
        </p:txBody>
      </p:sp>
    </p:spTree>
    <p:extLst>
      <p:ext uri="{BB962C8B-B14F-4D97-AF65-F5344CB8AC3E}">
        <p14:creationId xmlns:p14="http://schemas.microsoft.com/office/powerpoint/2010/main" val="510175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3A07A7B5-B5C7-4E6B-9B0F-7C314E67A17F}" type="datetimeFigureOut">
              <a:rPr lang="pl-PL" smtClean="0"/>
              <a:t>13.06.2024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3368041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3A07A7B5-B5C7-4E6B-9B0F-7C314E67A17F}" type="datetimeFigureOut">
              <a:rPr lang="pl-PL" smtClean="0"/>
              <a:t>13.06.2024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15518120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07A7B5-B5C7-4E6B-9B0F-7C314E67A17F}" type="datetimeFigureOut">
              <a:rPr lang="pl-PL" smtClean="0"/>
              <a:t>13.06.2024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4A3E973E-F321-4DA2-B765-820BB59C68E4}" type="slidenum">
              <a:rPr lang="pl-PL" smtClean="0"/>
              <a:t>‹#›</a:t>
            </a:fld>
            <a:endParaRPr lang="pl-PL"/>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Tree>
    <p:extLst>
      <p:ext uri="{BB962C8B-B14F-4D97-AF65-F5344CB8AC3E}">
        <p14:creationId xmlns:p14="http://schemas.microsoft.com/office/powerpoint/2010/main" val="41771274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7A7B5-B5C7-4E6B-9B0F-7C314E67A17F}" type="datetimeFigureOut">
              <a:rPr lang="pl-PL" smtClean="0"/>
              <a:t>13.06.2024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2620479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A07A7B5-B5C7-4E6B-9B0F-7C314E67A17F}" type="datetimeFigureOut">
              <a:rPr lang="pl-PL" smtClean="0"/>
              <a:t>13.06.2024</a:t>
            </a:fld>
            <a:endParaRPr lang="pl-PL"/>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pl-PL"/>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A3E973E-F321-4DA2-B765-820BB59C68E4}" type="slidenum">
              <a:rPr lang="pl-PL" smtClean="0"/>
              <a:t>‹#›</a:t>
            </a:fld>
            <a:endParaRPr lang="pl-PL"/>
          </a:p>
        </p:txBody>
      </p:sp>
    </p:spTree>
    <p:extLst>
      <p:ext uri="{BB962C8B-B14F-4D97-AF65-F5344CB8AC3E}">
        <p14:creationId xmlns:p14="http://schemas.microsoft.com/office/powerpoint/2010/main" val="2093237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BF9DDA-8C24-0B46-7217-A4C0A98EC6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188A169-6794-2956-F630-6C708B6D27EB}"/>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593C9BA-40A6-6E00-893A-30C528E0642B}"/>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1D3545D8-AE37-1688-4874-CDBC2F1C763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C8EB438-DB91-12AD-EE59-BCFB16C7FA22}"/>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22952757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3A07A7B5-B5C7-4E6B-9B0F-7C314E67A17F}" type="datetimeFigureOut">
              <a:rPr lang="pl-PL" smtClean="0"/>
              <a:t>13.06.2024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3368541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A07A7B5-B5C7-4E6B-9B0F-7C314E67A17F}" type="datetimeFigureOut">
              <a:rPr lang="pl-PL" smtClean="0"/>
              <a:t>13.06.2024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4A3E973E-F321-4DA2-B765-820BB59C68E4}" type="slidenum">
              <a:rPr lang="pl-PL" smtClean="0"/>
              <a:t>‹#›</a:t>
            </a:fld>
            <a:endParaRPr lang="pl-PL"/>
          </a:p>
        </p:txBody>
      </p:sp>
    </p:spTree>
    <p:extLst>
      <p:ext uri="{BB962C8B-B14F-4D97-AF65-F5344CB8AC3E}">
        <p14:creationId xmlns:p14="http://schemas.microsoft.com/office/powerpoint/2010/main" val="601192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A07A7B5-B5C7-4E6B-9B0F-7C314E67A17F}" type="datetimeFigureOut">
              <a:rPr lang="pl-PL" smtClean="0"/>
              <a:t>13.06.2024</a:t>
            </a:fld>
            <a:endParaRPr lang="pl-PL"/>
          </a:p>
        </p:txBody>
      </p:sp>
      <p:sp>
        <p:nvSpPr>
          <p:cNvPr id="5" name="Footer Placeholder 4"/>
          <p:cNvSpPr>
            <a:spLocks noGrp="1"/>
          </p:cNvSpPr>
          <p:nvPr>
            <p:ph type="ftr" sz="quarter" idx="11"/>
          </p:nvPr>
        </p:nvSpPr>
        <p:spPr>
          <a:xfrm>
            <a:off x="774923" y="5951811"/>
            <a:ext cx="7896279" cy="365125"/>
          </a:xfrm>
        </p:spPr>
        <p:txBody>
          <a:bodyPr/>
          <a:lstStyle/>
          <a:p>
            <a:endParaRPr lang="pl-PL"/>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A3E973E-F321-4DA2-B765-820BB59C68E4}" type="slidenum">
              <a:rPr lang="pl-PL" smtClean="0"/>
              <a:t>‹#›</a:t>
            </a:fld>
            <a:endParaRPr lang="pl-PL"/>
          </a:p>
        </p:txBody>
      </p:sp>
    </p:spTree>
    <p:extLst>
      <p:ext uri="{BB962C8B-B14F-4D97-AF65-F5344CB8AC3E}">
        <p14:creationId xmlns:p14="http://schemas.microsoft.com/office/powerpoint/2010/main" val="349990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5FFE5F-152D-B75C-B125-B60D0DEFE04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76A9E79-2ABE-EFD2-E898-7F9373CA10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A8880ED-EDAA-8DF8-10E6-15905662D0B5}"/>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EA07DA91-D74A-2476-656D-A362C9846D8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0A99240-081F-2359-07F4-7261A9B819DD}"/>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36333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8C5CBF-1A63-3794-6F6A-3EEB32B41AA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5350F4E-C933-4602-32C1-16E6A0705AA3}"/>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EE2C544-C8B2-973E-9B73-433426EF82E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7C835BC-CE8A-5F26-0C75-8A11CE47D041}"/>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6" name="Symbol zastępczy stopki 5">
            <a:extLst>
              <a:ext uri="{FF2B5EF4-FFF2-40B4-BE49-F238E27FC236}">
                <a16:creationId xmlns:a16="http://schemas.microsoft.com/office/drawing/2014/main" id="{807F473B-0CD3-D488-ED5D-F04E0AB1597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57E9FB7-EB75-F327-3182-BE8462028BF1}"/>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421617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2CC8C-F0F3-7D1F-771C-0A44A1540D5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B9E0AC8D-76AE-ADFF-2F1A-1A46256DB7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10435FE-1073-05F6-DC49-3016A230A1C9}"/>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6BCDEE58-7FED-DE61-1F3F-3A207D1FF5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AB1E1D5A-AD91-B96D-C5C1-84011C6ACA0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5EA69C7D-B1E3-3CA6-90C7-BF67A1511E27}"/>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8" name="Symbol zastępczy stopki 7">
            <a:extLst>
              <a:ext uri="{FF2B5EF4-FFF2-40B4-BE49-F238E27FC236}">
                <a16:creationId xmlns:a16="http://schemas.microsoft.com/office/drawing/2014/main" id="{12E0E3BB-9C62-EEA3-FBAA-024CD523B6BA}"/>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BCB0F382-F87B-D576-75A1-AF1AEEBEA2C9}"/>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38932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D7A281-B3D5-371D-C9E5-407F81DA764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65C7422-DB2F-D88B-0B2C-A10717BFFE8D}"/>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4" name="Symbol zastępczy stopki 3">
            <a:extLst>
              <a:ext uri="{FF2B5EF4-FFF2-40B4-BE49-F238E27FC236}">
                <a16:creationId xmlns:a16="http://schemas.microsoft.com/office/drawing/2014/main" id="{3DEB3A2E-41EF-DBC8-415C-5045109019A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D1C6C898-CA86-A64C-8EB7-E527ABA983F2}"/>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78804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B9A5C2F1-A808-CE76-FD47-07624BD1D34C}"/>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3" name="Symbol zastępczy stopki 2">
            <a:extLst>
              <a:ext uri="{FF2B5EF4-FFF2-40B4-BE49-F238E27FC236}">
                <a16:creationId xmlns:a16="http://schemas.microsoft.com/office/drawing/2014/main" id="{5DA76878-B9BE-9569-8FF2-BE5C73E85C1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860328F-4D33-79C5-9E14-5A5F2B224781}"/>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391020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75AD64-1097-D834-4C3D-8BE16E79DD4F}"/>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4F9FF103-39B3-CF60-AF3E-0305DED07F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B3D7A032-51F6-0F19-1107-58E071C03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0B992F4-FB55-C5C1-3218-F1E69883F2D1}"/>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6" name="Symbol zastępczy stopki 5">
            <a:extLst>
              <a:ext uri="{FF2B5EF4-FFF2-40B4-BE49-F238E27FC236}">
                <a16:creationId xmlns:a16="http://schemas.microsoft.com/office/drawing/2014/main" id="{D97C78BB-187A-2301-61A1-C02491D037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B96B0DF-7B2C-0E54-914F-B825E6BE9A29}"/>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39368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A4E748-4B97-4DE5-EDE1-E6739943CD5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C565F52-92F5-8261-29E0-80EE0B1AE7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A70F660-BB67-F217-41FB-70E38441EC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4094DFE-18AC-4D8D-AED5-325F8313A70C}"/>
              </a:ext>
            </a:extLst>
          </p:cNvPr>
          <p:cNvSpPr>
            <a:spLocks noGrp="1"/>
          </p:cNvSpPr>
          <p:nvPr>
            <p:ph type="dt" sz="half" idx="10"/>
          </p:nvPr>
        </p:nvSpPr>
        <p:spPr/>
        <p:txBody>
          <a:bodyPr/>
          <a:lstStyle/>
          <a:p>
            <a:fld id="{F20BEE9E-D0E7-4295-81F1-9603D352B895}" type="datetimeFigureOut">
              <a:rPr lang="pl-PL" smtClean="0"/>
              <a:t>13.06.2024</a:t>
            </a:fld>
            <a:endParaRPr lang="pl-PL"/>
          </a:p>
        </p:txBody>
      </p:sp>
      <p:sp>
        <p:nvSpPr>
          <p:cNvPr id="6" name="Symbol zastępczy stopki 5">
            <a:extLst>
              <a:ext uri="{FF2B5EF4-FFF2-40B4-BE49-F238E27FC236}">
                <a16:creationId xmlns:a16="http://schemas.microsoft.com/office/drawing/2014/main" id="{7455381F-F4A2-8D78-DA89-E8571C79B63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F1D71B2-BE75-737B-E0A3-9854327CA9B6}"/>
              </a:ext>
            </a:extLst>
          </p:cNvPr>
          <p:cNvSpPr>
            <a:spLocks noGrp="1"/>
          </p:cNvSpPr>
          <p:nvPr>
            <p:ph type="sldNum" sz="quarter" idx="12"/>
          </p:nvPr>
        </p:nvSpPr>
        <p:spPr/>
        <p:txBody>
          <a:bodyPr/>
          <a:lstStyle/>
          <a:p>
            <a:fld id="{B2FB13E6-D8B4-48ED-A5AC-FD8C7BF0BE9A}" type="slidenum">
              <a:rPr lang="pl-PL" smtClean="0"/>
              <a:t>‹#›</a:t>
            </a:fld>
            <a:endParaRPr lang="pl-PL"/>
          </a:p>
        </p:txBody>
      </p:sp>
    </p:spTree>
    <p:extLst>
      <p:ext uri="{BB962C8B-B14F-4D97-AF65-F5344CB8AC3E}">
        <p14:creationId xmlns:p14="http://schemas.microsoft.com/office/powerpoint/2010/main" val="1630370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B225180-88E1-EE67-EC68-74A6B9990C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6E9A20F-8420-E4C7-2384-C90B1B66C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AD71402-2BB6-2EE6-2301-9866B9E127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BEE9E-D0E7-4295-81F1-9603D352B895}" type="datetimeFigureOut">
              <a:rPr lang="pl-PL" smtClean="0"/>
              <a:t>13.06.2024</a:t>
            </a:fld>
            <a:endParaRPr lang="pl-PL"/>
          </a:p>
        </p:txBody>
      </p:sp>
      <p:sp>
        <p:nvSpPr>
          <p:cNvPr id="5" name="Symbol zastępczy stopki 4">
            <a:extLst>
              <a:ext uri="{FF2B5EF4-FFF2-40B4-BE49-F238E27FC236}">
                <a16:creationId xmlns:a16="http://schemas.microsoft.com/office/drawing/2014/main" id="{C8BB4FC6-6E82-35DD-BBA1-D2FD926D80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361A5ED5-29DE-08EF-EBDD-65A2CFBD41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B13E6-D8B4-48ED-A5AC-FD8C7BF0BE9A}" type="slidenum">
              <a:rPr lang="pl-PL" smtClean="0"/>
              <a:t>‹#›</a:t>
            </a:fld>
            <a:endParaRPr lang="pl-PL"/>
          </a:p>
        </p:txBody>
      </p:sp>
    </p:spTree>
    <p:extLst>
      <p:ext uri="{BB962C8B-B14F-4D97-AF65-F5344CB8AC3E}">
        <p14:creationId xmlns:p14="http://schemas.microsoft.com/office/powerpoint/2010/main" val="1061732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A07A7B5-B5C7-4E6B-9B0F-7C314E67A17F}" type="datetimeFigureOut">
              <a:rPr lang="pl-PL" smtClean="0"/>
              <a:t>13.06.2024</a:t>
            </a:fld>
            <a:endParaRPr lang="pl-PL"/>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pl-PL"/>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A3E973E-F321-4DA2-B765-820BB59C68E4}" type="slidenum">
              <a:rPr lang="pl-PL" smtClean="0"/>
              <a:t>‹#›</a:t>
            </a:fld>
            <a:endParaRPr lang="pl-PL"/>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947215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x.pl/#/document/16794608?unitId=art(21)ust(1)pkt(1)&amp;cm=DOCUMENT"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hyperlink" Target="https://sip.lex.pl/#/document/16897929?cm=DOCUMENT"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s://sip.lex.pl/#/document/16794608?unitId=art(7)ust(3)pkt(1)&amp;cm=DOCUMENT" TargetMode="External"/><Relationship Id="rId2" Type="http://schemas.openxmlformats.org/officeDocument/2006/relationships/hyperlink" Target="https://sip.lex.pl/#/document/16794608?unitId=art(17)ust(1)pkt(4)&amp;cm=DOCUMENT" TargetMode="External"/><Relationship Id="rId1" Type="http://schemas.openxmlformats.org/officeDocument/2006/relationships/slideLayout" Target="../slideLayouts/slideLayout13.xml"/><Relationship Id="rId5" Type="http://schemas.openxmlformats.org/officeDocument/2006/relationships/hyperlink" Target="https://sip.lex.pl/#/document/16794608?unitId=art(7)ust(4)&amp;cm=DOCUMENT" TargetMode="External"/><Relationship Id="rId4" Type="http://schemas.openxmlformats.org/officeDocument/2006/relationships/hyperlink" Target="https://sip.lex.pl/#/document/16794608?unitId=art(7)ust(3)pkt(3)&amp;cm=DOCUMENT"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CC2B463-6BD5-411E-A3CA-67A9FE003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8175"/>
            <a:ext cx="12191999" cy="621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1" name="Rectangle 20">
            <a:extLst>
              <a:ext uri="{FF2B5EF4-FFF2-40B4-BE49-F238E27FC236}">
                <a16:creationId xmlns:a16="http://schemas.microsoft.com/office/drawing/2014/main" id="{E83E6F24-3E64-4893-9F13-7BEE01C841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9"/>
            <a:ext cx="7498616"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pl-PL"/>
          </a:p>
        </p:txBody>
      </p:sp>
      <p:sp>
        <p:nvSpPr>
          <p:cNvPr id="2" name="Tytuł 1">
            <a:extLst>
              <a:ext uri="{FF2B5EF4-FFF2-40B4-BE49-F238E27FC236}">
                <a16:creationId xmlns:a16="http://schemas.microsoft.com/office/drawing/2014/main" id="{A773BE64-F1EC-43FA-BFE6-962855D4E709}"/>
              </a:ext>
            </a:extLst>
          </p:cNvPr>
          <p:cNvSpPr>
            <a:spLocks noGrp="1"/>
          </p:cNvSpPr>
          <p:nvPr>
            <p:ph type="ctrTitle"/>
          </p:nvPr>
        </p:nvSpPr>
        <p:spPr>
          <a:xfrm>
            <a:off x="4579243" y="1419225"/>
            <a:ext cx="6798608" cy="2085869"/>
          </a:xfrm>
        </p:spPr>
        <p:txBody>
          <a:bodyPr>
            <a:normAutofit/>
          </a:bodyPr>
          <a:lstStyle/>
          <a:p>
            <a:r>
              <a:rPr lang="pl-PL" sz="2800" dirty="0">
                <a:solidFill>
                  <a:srgbClr val="FFFFFF"/>
                </a:solidFill>
              </a:rPr>
              <a:t>CIT</a:t>
            </a:r>
            <a:r>
              <a:rPr lang="pl-PL" sz="2800">
                <a:solidFill>
                  <a:srgbClr val="FFFFFF"/>
                </a:solidFill>
              </a:rPr>
              <a:t>, delegacje </a:t>
            </a:r>
            <a:r>
              <a:rPr lang="pl-PL" sz="2800" dirty="0">
                <a:solidFill>
                  <a:srgbClr val="FFFFFF"/>
                </a:solidFill>
              </a:rPr>
              <a:t>– problematyka w związkach sportowych</a:t>
            </a:r>
          </a:p>
        </p:txBody>
      </p:sp>
      <p:sp>
        <p:nvSpPr>
          <p:cNvPr id="3" name="pole tekstowe 2">
            <a:extLst>
              <a:ext uri="{FF2B5EF4-FFF2-40B4-BE49-F238E27FC236}">
                <a16:creationId xmlns:a16="http://schemas.microsoft.com/office/drawing/2014/main" id="{17ECC460-58FC-DE98-D676-256EA7FEE03A}"/>
              </a:ext>
            </a:extLst>
          </p:cNvPr>
          <p:cNvSpPr txBox="1"/>
          <p:nvPr/>
        </p:nvSpPr>
        <p:spPr>
          <a:xfrm>
            <a:off x="6301946" y="4201297"/>
            <a:ext cx="2557849" cy="646331"/>
          </a:xfrm>
          <a:prstGeom prst="rect">
            <a:avLst/>
          </a:prstGeom>
          <a:noFill/>
        </p:spPr>
        <p:txBody>
          <a:bodyPr wrap="square" rtlCol="0">
            <a:spAutoFit/>
          </a:bodyPr>
          <a:lstStyle/>
          <a:p>
            <a:r>
              <a:rPr lang="pl-PL" dirty="0">
                <a:solidFill>
                  <a:schemeClr val="bg1"/>
                </a:solidFill>
              </a:rPr>
              <a:t>Wojciech </a:t>
            </a:r>
            <a:r>
              <a:rPr lang="pl-PL" dirty="0" err="1">
                <a:solidFill>
                  <a:schemeClr val="bg1"/>
                </a:solidFill>
              </a:rPr>
              <a:t>Gandurski</a:t>
            </a:r>
            <a:endParaRPr lang="pl-PL" dirty="0">
              <a:solidFill>
                <a:schemeClr val="bg1"/>
              </a:solidFill>
            </a:endParaRPr>
          </a:p>
          <a:p>
            <a:r>
              <a:rPr lang="pl-PL" dirty="0">
                <a:solidFill>
                  <a:schemeClr val="bg1"/>
                </a:solidFill>
              </a:rPr>
              <a:t>Radca prawny</a:t>
            </a:r>
          </a:p>
        </p:txBody>
      </p:sp>
    </p:spTree>
    <p:extLst>
      <p:ext uri="{BB962C8B-B14F-4D97-AF65-F5344CB8AC3E}">
        <p14:creationId xmlns:p14="http://schemas.microsoft.com/office/powerpoint/2010/main" val="3728173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Dieta w PIT</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lnSpcReduction="10000"/>
          </a:bodyPr>
          <a:lstStyle/>
          <a:p>
            <a:pPr marL="0" indent="0">
              <a:buNone/>
            </a:pPr>
            <a:r>
              <a:rPr lang="pl-PL" sz="2000" b="0" i="0" dirty="0">
                <a:solidFill>
                  <a:srgbClr val="333333"/>
                </a:solidFill>
                <a:effectLst/>
                <a:highlight>
                  <a:srgbClr val="FFFFFF"/>
                </a:highlight>
                <a:latin typeface="Open Sans" panose="020B0606030504020204" pitchFamily="34" charset="0"/>
              </a:rPr>
              <a:t>Mając na względzie powołane przepisy prawa podatkowego oraz przedstawiony opis stanu faktycznego należy stwierdzić, że wypłacane pracownikom - Menedżerowi Produktów, Kierownikowi Sprzedaży, Kierownikowi ds. Kluczowych Klientów - diety i inne należności w związku z odbyciem podróży służbowej (krajowej lub zagranicznej) w wysokości nieprzekraczającej kwot wynikających z ww. rozporządzenia Ministra Pracy i Polityki Społecznej stanowią dla nich przychód, w rozumieniu przepisów ustawy o podatku dochodowym od osób fizycznych, jednakże </a:t>
            </a:r>
            <a:r>
              <a:rPr lang="pl-PL" sz="2000" b="1" i="0" dirty="0">
                <a:solidFill>
                  <a:srgbClr val="333333"/>
                </a:solidFill>
                <a:effectLst/>
                <a:highlight>
                  <a:srgbClr val="FFFFFF"/>
                </a:highlight>
                <a:latin typeface="Open Sans" panose="020B0606030504020204" pitchFamily="34" charset="0"/>
              </a:rPr>
              <a:t>podlegający zwolnieniu na mocy art. 21 ust. 1 pkt 16 lit. a) tej ustawy.</a:t>
            </a:r>
          </a:p>
          <a:p>
            <a:pPr marL="0" indent="0">
              <a:buNone/>
            </a:pPr>
            <a:endParaRPr lang="pl-PL" sz="2000" b="0" i="0" dirty="0">
              <a:solidFill>
                <a:srgbClr val="333333"/>
              </a:solidFill>
              <a:effectLst/>
              <a:highlight>
                <a:srgbClr val="FFFFFF"/>
              </a:highlight>
              <a:latin typeface="Open Sans" panose="020B0606030504020204" pitchFamily="34" charset="0"/>
            </a:endParaRPr>
          </a:p>
          <a:p>
            <a:pPr marL="0" indent="0">
              <a:buNone/>
            </a:pPr>
            <a:r>
              <a:rPr lang="pl-PL" sz="2000" b="0" i="0" dirty="0">
                <a:solidFill>
                  <a:srgbClr val="333333"/>
                </a:solidFill>
                <a:effectLst/>
                <a:highlight>
                  <a:srgbClr val="FFFFFF"/>
                </a:highlight>
                <a:latin typeface="Open Sans" panose="020B0606030504020204" pitchFamily="34" charset="0"/>
              </a:rPr>
              <a:t>Dyrektor Krajowej Informacji Skarbowej z dnia 5 września 2023 r </a:t>
            </a:r>
            <a:r>
              <a:rPr lang="pl-PL" sz="2000" b="1" i="0" dirty="0">
                <a:solidFill>
                  <a:srgbClr val="333333"/>
                </a:solidFill>
                <a:effectLst/>
                <a:highlight>
                  <a:srgbClr val="FFFFFF"/>
                </a:highlight>
                <a:latin typeface="Open Sans" panose="020B0606030504020204" pitchFamily="34" charset="0"/>
              </a:rPr>
              <a:t>0113-KDIPT2-3.4011.403.2023.2.SJ</a:t>
            </a:r>
          </a:p>
          <a:p>
            <a:pPr marL="0" indent="0">
              <a:buNone/>
            </a:pPr>
            <a:endParaRPr lang="pl-PL" sz="2000" dirty="0"/>
          </a:p>
        </p:txBody>
      </p:sp>
    </p:spTree>
    <p:extLst>
      <p:ext uri="{BB962C8B-B14F-4D97-AF65-F5344CB8AC3E}">
        <p14:creationId xmlns:p14="http://schemas.microsoft.com/office/powerpoint/2010/main" val="3543303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Dieta ponad limit</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marL="0" indent="0">
              <a:buNone/>
            </a:pPr>
            <a:r>
              <a:rPr lang="pl-PL" b="1" i="0" dirty="0">
                <a:solidFill>
                  <a:srgbClr val="000000"/>
                </a:solidFill>
                <a:effectLst/>
                <a:highlight>
                  <a:srgbClr val="FFFFFF"/>
                </a:highlight>
                <a:latin typeface="Montserrat" pitchFamily="2" charset="0"/>
              </a:rPr>
              <a:t>Ze zwolnienia od podatku na podstawie art. 21 ust. 1 pkt 16 lit. a ustawy o podatku dochodowym od osób fizycznych korzysta wyłącznie wartość tej części otrzymanych przez pracownika świadczeń na pokrycie kosztów wyżywienia w podróży (bez względu na formę tego świadczenia), która nie przekracza wysokości diety z tytułu podróży służbowej. </a:t>
            </a:r>
            <a:r>
              <a:rPr lang="pl-PL" b="1" i="0" u="sng" dirty="0">
                <a:solidFill>
                  <a:srgbClr val="000000"/>
                </a:solidFill>
                <a:effectLst/>
                <a:highlight>
                  <a:srgbClr val="FFFFFF"/>
                </a:highlight>
                <a:latin typeface="Montserrat" pitchFamily="2" charset="0"/>
              </a:rPr>
              <a:t>Rezygnacja przez pracodawcę z wypłacania diety na rzecz zapewnienia bezpłatnego i pełnego wyżywienia nie oznacza, że w takiej sytuacji ww. zwolnienie nie określa limitu dla należności związanych z wyżywieniem pracownika podczas podróży służbowej</a:t>
            </a:r>
          </a:p>
          <a:p>
            <a:pPr marL="0" indent="0">
              <a:buNone/>
            </a:pPr>
            <a:endParaRPr lang="pl-PL" b="1" u="sng" dirty="0">
              <a:solidFill>
                <a:srgbClr val="000000"/>
              </a:solidFill>
              <a:highlight>
                <a:srgbClr val="FFFFFF"/>
              </a:highlight>
              <a:latin typeface="Montserrat" pitchFamily="2" charset="0"/>
            </a:endParaRPr>
          </a:p>
          <a:p>
            <a:pPr marL="0" indent="0">
              <a:buNone/>
            </a:pPr>
            <a:r>
              <a:rPr lang="pl-PL" b="0" i="0" dirty="0">
                <a:solidFill>
                  <a:srgbClr val="000000"/>
                </a:solidFill>
                <a:effectLst/>
                <a:highlight>
                  <a:srgbClr val="FFFFFF"/>
                </a:highlight>
                <a:latin typeface="Montserrat" pitchFamily="2" charset="0"/>
              </a:rPr>
              <a:t>Wyrok Naczelnego Sądu Administracyjnego z 23 lutego 2018 r., sygn. akt II FSK 2058/17</a:t>
            </a:r>
            <a:endParaRPr lang="pl-PL" u="sng" dirty="0"/>
          </a:p>
        </p:txBody>
      </p:sp>
    </p:spTree>
    <p:extLst>
      <p:ext uri="{BB962C8B-B14F-4D97-AF65-F5344CB8AC3E}">
        <p14:creationId xmlns:p14="http://schemas.microsoft.com/office/powerpoint/2010/main" val="2062258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Podatek u źródła</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a:xfrm>
            <a:off x="581192" y="1885950"/>
            <a:ext cx="11029615" cy="4757738"/>
          </a:xfrm>
        </p:spPr>
        <p:txBody>
          <a:bodyPr>
            <a:normAutofit fontScale="62500" lnSpcReduction="20000"/>
          </a:bodyPr>
          <a:lstStyle/>
          <a:p>
            <a:pPr marL="0" indent="0" algn="just">
              <a:spcBef>
                <a:spcPts val="413"/>
              </a:spcBef>
              <a:buNone/>
            </a:pPr>
            <a:endParaRPr lang="pl-PL" altLang="pl-PL" sz="2300" dirty="0">
              <a:solidFill>
                <a:schemeClr val="tx2">
                  <a:lumMod val="75000"/>
                </a:schemeClr>
              </a:solidFill>
              <a:latin typeface="Arial" panose="020B0604020202020204" pitchFamily="34" charset="0"/>
              <a:cs typeface="Arial" panose="020B0604020202020204" pitchFamily="34" charset="0"/>
            </a:endParaRPr>
          </a:p>
          <a:p>
            <a:pPr marL="0" indent="0" algn="just">
              <a:spcBef>
                <a:spcPts val="413"/>
              </a:spcBef>
              <a:buNone/>
            </a:pPr>
            <a:r>
              <a:rPr lang="pl-PL" altLang="pl-PL" sz="2600" dirty="0">
                <a:solidFill>
                  <a:schemeClr val="tx2">
                    <a:lumMod val="75000"/>
                  </a:schemeClr>
                </a:solidFill>
                <a:latin typeface="Arial" panose="020B0604020202020204" pitchFamily="34" charset="0"/>
                <a:cs typeface="Arial" panose="020B0604020202020204" pitchFamily="34" charset="0"/>
              </a:rPr>
              <a:t>Art. 21 ustawy o CIT (art. 29 ustawy o PIT)</a:t>
            </a:r>
          </a:p>
          <a:p>
            <a:pPr marL="0" indent="0" algn="just">
              <a:spcBef>
                <a:spcPts val="413"/>
              </a:spcBef>
              <a:buNone/>
            </a:pPr>
            <a:r>
              <a:rPr lang="pl-PL" sz="2600" dirty="0">
                <a:solidFill>
                  <a:srgbClr val="29235C"/>
                </a:solidFill>
                <a:latin typeface="Arial" panose="020B0604020202020204" pitchFamily="34" charset="0"/>
                <a:cs typeface="Arial" panose="020B0604020202020204" pitchFamily="34" charset="0"/>
              </a:rPr>
              <a:t>1. Podatek dochodowy z tytułu uzyskanych na terytorium Rzeczypospolitej Polskiej przez podatników, o których mowa w art. 3 ust. 2, przychodów:</a:t>
            </a:r>
          </a:p>
          <a:p>
            <a:pPr marL="0" indent="0" algn="just">
              <a:spcBef>
                <a:spcPts val="413"/>
              </a:spcBef>
              <a:buNone/>
            </a:pPr>
            <a:r>
              <a:rPr lang="pl-PL" sz="2600" dirty="0">
                <a:solidFill>
                  <a:srgbClr val="29235C"/>
                </a:solidFill>
                <a:latin typeface="Arial" panose="020B0604020202020204" pitchFamily="34" charset="0"/>
                <a:cs typeface="Arial" panose="020B0604020202020204" pitchFamily="34" charset="0"/>
              </a:rPr>
              <a:t>1) z odsetek, z praw autorskich lub praw pokrewnych, z praw do projektów wynalazczych, znaków towarowych i wzorów zdobniczych, w tym również ze sprzedaży tych praw, z należności za udostępnienie tajemnicy receptury lub procesu produkcyjnego, za użytkowanie lub prawo do użytkowania urządzenia przemysłowego, w tym także środka transportu, urządzenia handlowego lub naukowego, za informacje związane ze zdobytym doświadczeniem w dziedzinie przemysłowej, handlowej lub naukowej (know-how),</a:t>
            </a:r>
          </a:p>
          <a:p>
            <a:pPr marL="0" indent="0" algn="just">
              <a:spcBef>
                <a:spcPts val="413"/>
              </a:spcBef>
              <a:buNone/>
            </a:pPr>
            <a:r>
              <a:rPr lang="pl-PL" sz="2600" dirty="0">
                <a:solidFill>
                  <a:srgbClr val="29235C"/>
                </a:solidFill>
                <a:latin typeface="Arial" panose="020B0604020202020204" pitchFamily="34" charset="0"/>
                <a:cs typeface="Arial" panose="020B0604020202020204" pitchFamily="34" charset="0"/>
              </a:rPr>
              <a:t>2) z opłat za świadczone usługi w zakresie działalności widowiskowej, rozrywkowej lub sportowej, wykonywanej przez osoby prawne mające siedzibę za granicą, organizowanej za pośrednictwem osób fizycznych lub osób prawnych prowadzących działalność w zakresie imprez artystycznych, rozrywkowych lub sportowych na terytorium Rzeczypospolitej Polskiej,</a:t>
            </a:r>
          </a:p>
          <a:p>
            <a:pPr marL="0" indent="0" algn="just">
              <a:spcBef>
                <a:spcPts val="413"/>
              </a:spcBef>
              <a:buNone/>
            </a:pPr>
            <a:r>
              <a:rPr lang="pl-PL" sz="2600" dirty="0">
                <a:solidFill>
                  <a:srgbClr val="29235C"/>
                </a:solidFill>
                <a:latin typeface="Arial" panose="020B0604020202020204" pitchFamily="34" charset="0"/>
                <a:cs typeface="Arial" panose="020B0604020202020204" pitchFamily="34" charset="0"/>
              </a:rPr>
              <a:t>2a) z tytułu świadczeń: doradczych, księgowych, badania rynku, usług prawnych, usług reklamowych, zarządzania i kontroli, przetwarzania danych, usług rekrutacji pracowników i pozyskiwania personelu, gwarancji i poręczeń oraz świadczeń o podobnym charakterze</a:t>
            </a:r>
          </a:p>
          <a:p>
            <a:pPr marL="171446" indent="-171446" algn="just">
              <a:spcBef>
                <a:spcPts val="413"/>
              </a:spcBef>
              <a:buFontTx/>
              <a:buChar char="-"/>
            </a:pPr>
            <a:r>
              <a:rPr lang="pl-PL" sz="2600" b="1" dirty="0">
                <a:solidFill>
                  <a:srgbClr val="29235C"/>
                </a:solidFill>
                <a:latin typeface="Arial" panose="020B0604020202020204" pitchFamily="34" charset="0"/>
                <a:cs typeface="Arial" panose="020B0604020202020204" pitchFamily="34" charset="0"/>
              </a:rPr>
              <a:t>ustala się w wysokości 20% przychodów;</a:t>
            </a:r>
          </a:p>
          <a:p>
            <a:pPr marL="0" indent="0" algn="just">
              <a:spcBef>
                <a:spcPts val="413"/>
              </a:spcBef>
              <a:buNone/>
            </a:pPr>
            <a:r>
              <a:rPr lang="pl-PL" sz="2600" b="1" dirty="0">
                <a:solidFill>
                  <a:srgbClr val="29235C"/>
                </a:solidFill>
                <a:latin typeface="Arial" panose="020B0604020202020204" pitchFamily="34" charset="0"/>
                <a:cs typeface="Arial" panose="020B0604020202020204" pitchFamily="34" charset="0"/>
              </a:rPr>
              <a:t>2. Przepisy ust. 1 stosuje się z uwzględnieniem umów w sprawie zapobieżenia podwójnemu opodatkowaniu, których stroną jest Rzeczpospolita Polska.</a:t>
            </a:r>
          </a:p>
          <a:p>
            <a:pPr marL="257168" indent="-257168">
              <a:buFont typeface="+mj-lt"/>
              <a:buAutoNum type="arabicPeriod"/>
            </a:pPr>
            <a:endParaRPr lang="pl-PL" altLang="pl-PL" sz="1800" b="1" dirty="0">
              <a:solidFill>
                <a:srgbClr val="FF0000"/>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2386512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Podatek u źródła – </a:t>
            </a:r>
            <a:r>
              <a:rPr lang="pl-PL" dirty="0" err="1"/>
              <a:t>beneficial</a:t>
            </a:r>
            <a:r>
              <a:rPr lang="pl-PL" dirty="0"/>
              <a:t> </a:t>
            </a:r>
            <a:r>
              <a:rPr lang="pl-PL" dirty="0" err="1"/>
              <a:t>owner</a:t>
            </a:r>
            <a:endParaRPr lang="pl-PL" dirty="0"/>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fontScale="85000" lnSpcReduction="20000"/>
          </a:bodyPr>
          <a:lstStyle/>
          <a:p>
            <a:pPr marL="0" indent="0">
              <a:buNone/>
            </a:pPr>
            <a:r>
              <a:rPr lang="pl-PL" altLang="pl-PL" sz="1800" dirty="0">
                <a:solidFill>
                  <a:srgbClr val="1B1463"/>
                </a:solidFill>
                <a:latin typeface="Arial" panose="020B0604020202020204" pitchFamily="34" charset="0"/>
                <a:cs typeface="Arial" panose="020B0604020202020204" pitchFamily="34" charset="0"/>
              </a:rPr>
              <a:t>Ilekroć mowa o</a:t>
            </a:r>
            <a:r>
              <a:rPr lang="pl-PL" altLang="pl-PL" sz="1800" b="1" dirty="0">
                <a:solidFill>
                  <a:srgbClr val="1B1463"/>
                </a:solidFill>
                <a:latin typeface="Arial" panose="020B0604020202020204" pitchFamily="34" charset="0"/>
                <a:cs typeface="Arial" panose="020B0604020202020204" pitchFamily="34" charset="0"/>
              </a:rPr>
              <a:t> rzeczywistym właścicielu</a:t>
            </a:r>
            <a:r>
              <a:rPr lang="pl-PL" altLang="pl-PL" sz="1800" dirty="0">
                <a:solidFill>
                  <a:srgbClr val="1B1463"/>
                </a:solidFill>
                <a:latin typeface="Arial" panose="020B0604020202020204" pitchFamily="34" charset="0"/>
                <a:cs typeface="Arial" panose="020B0604020202020204" pitchFamily="34" charset="0"/>
              </a:rPr>
              <a:t> </a:t>
            </a:r>
            <a:r>
              <a:rPr lang="pl-PL" sz="1800" dirty="0">
                <a:solidFill>
                  <a:srgbClr val="1B1463"/>
                </a:solidFill>
                <a:latin typeface="Arial" panose="020B0604020202020204" pitchFamily="34" charset="0"/>
                <a:cs typeface="Arial" panose="020B0604020202020204" pitchFamily="34" charset="0"/>
              </a:rPr>
              <a:t>– oznacza to podmiot, który spełnia łącznie następujące warunki:</a:t>
            </a:r>
          </a:p>
          <a:p>
            <a:pPr marL="257168" indent="-257168">
              <a:buFont typeface="+mj-lt"/>
              <a:buAutoNum type="arabicPeriod"/>
            </a:pPr>
            <a:r>
              <a:rPr lang="pl-PL" sz="1800" dirty="0">
                <a:solidFill>
                  <a:srgbClr val="1B1463"/>
                </a:solidFill>
                <a:latin typeface="Arial" panose="020B0604020202020204" pitchFamily="34" charset="0"/>
                <a:cs typeface="Arial" panose="020B0604020202020204" pitchFamily="34" charset="0"/>
              </a:rPr>
              <a:t>otrzymuje należność dla własnej korzyści, w tym </a:t>
            </a:r>
            <a:r>
              <a:rPr lang="pl-PL" sz="1800" b="1" dirty="0">
                <a:solidFill>
                  <a:srgbClr val="1B1463"/>
                </a:solidFill>
                <a:latin typeface="Arial" panose="020B0604020202020204" pitchFamily="34" charset="0"/>
                <a:cs typeface="Arial" panose="020B0604020202020204" pitchFamily="34" charset="0"/>
              </a:rPr>
              <a:t>decyduje samodzielnie o jej przeznaczeniu </a:t>
            </a:r>
            <a:r>
              <a:rPr lang="pl-PL" sz="1800" dirty="0">
                <a:solidFill>
                  <a:srgbClr val="1B1463"/>
                </a:solidFill>
                <a:latin typeface="Arial" panose="020B0604020202020204" pitchFamily="34" charset="0"/>
                <a:cs typeface="Arial" panose="020B0604020202020204" pitchFamily="34" charset="0"/>
              </a:rPr>
              <a:t>i ponosi </a:t>
            </a:r>
            <a:r>
              <a:rPr lang="pl-PL" sz="1800" b="1" dirty="0">
                <a:solidFill>
                  <a:srgbClr val="1B1463"/>
                </a:solidFill>
                <a:latin typeface="Arial" panose="020B0604020202020204" pitchFamily="34" charset="0"/>
                <a:cs typeface="Arial" panose="020B0604020202020204" pitchFamily="34" charset="0"/>
              </a:rPr>
              <a:t>ryzyko</a:t>
            </a:r>
            <a:r>
              <a:rPr lang="pl-PL" sz="1800" dirty="0">
                <a:solidFill>
                  <a:srgbClr val="1B1463"/>
                </a:solidFill>
                <a:latin typeface="Arial" panose="020B0604020202020204" pitchFamily="34" charset="0"/>
                <a:cs typeface="Arial" panose="020B0604020202020204" pitchFamily="34" charset="0"/>
              </a:rPr>
              <a:t> ekonomiczne związane z utratą tej należności lub jej części,</a:t>
            </a:r>
          </a:p>
          <a:p>
            <a:pPr marL="257168" indent="-257168">
              <a:buFont typeface="+mj-lt"/>
              <a:buAutoNum type="arabicPeriod"/>
            </a:pPr>
            <a:endParaRPr lang="pl-PL" sz="1800" dirty="0">
              <a:solidFill>
                <a:srgbClr val="1B1463"/>
              </a:solidFill>
              <a:latin typeface="Arial" panose="020B0604020202020204" pitchFamily="34" charset="0"/>
              <a:cs typeface="Arial" panose="020B0604020202020204" pitchFamily="34" charset="0"/>
            </a:endParaRPr>
          </a:p>
          <a:p>
            <a:pPr marL="257168" indent="-257168">
              <a:buFont typeface="+mj-lt"/>
              <a:buAutoNum type="arabicPeriod"/>
            </a:pPr>
            <a:r>
              <a:rPr lang="pl-PL" sz="1800" dirty="0">
                <a:solidFill>
                  <a:srgbClr val="1B1463"/>
                </a:solidFill>
                <a:latin typeface="Arial" panose="020B0604020202020204" pitchFamily="34" charset="0"/>
                <a:cs typeface="Arial" panose="020B0604020202020204" pitchFamily="34" charset="0"/>
              </a:rPr>
              <a:t>nie jest pośrednikiem, przedstawicielem, powiernikiem lub innym podmiotem zobowiązanym </a:t>
            </a:r>
            <a:r>
              <a:rPr lang="pl-PL" sz="1800" strike="sngStrike" dirty="0">
                <a:solidFill>
                  <a:srgbClr val="1B1463"/>
                </a:solidFill>
                <a:latin typeface="Arial" panose="020B0604020202020204" pitchFamily="34" charset="0"/>
                <a:cs typeface="Arial" panose="020B0604020202020204" pitchFamily="34" charset="0"/>
              </a:rPr>
              <a:t>prawnie lub faktycznie</a:t>
            </a:r>
            <a:r>
              <a:rPr lang="pl-PL" sz="1800" dirty="0">
                <a:solidFill>
                  <a:srgbClr val="1B1463"/>
                </a:solidFill>
                <a:latin typeface="Arial" panose="020B0604020202020204" pitchFamily="34" charset="0"/>
                <a:cs typeface="Arial" panose="020B0604020202020204" pitchFamily="34" charset="0"/>
              </a:rPr>
              <a:t> do przekazania całości lub części należności innemu podmiotowi,</a:t>
            </a:r>
          </a:p>
          <a:p>
            <a:pPr marL="257168" indent="-257168">
              <a:buFont typeface="+mj-lt"/>
              <a:buAutoNum type="arabicPeriod"/>
            </a:pPr>
            <a:endParaRPr lang="pl-PL" sz="1800" dirty="0">
              <a:solidFill>
                <a:srgbClr val="1B1463"/>
              </a:solidFill>
              <a:latin typeface="Arial" panose="020B0604020202020204" pitchFamily="34" charset="0"/>
              <a:cs typeface="Arial" panose="020B0604020202020204" pitchFamily="34" charset="0"/>
            </a:endParaRPr>
          </a:p>
          <a:p>
            <a:pPr marL="257168" indent="-257168">
              <a:buFont typeface="+mj-lt"/>
              <a:buAutoNum type="arabicPeriod"/>
            </a:pPr>
            <a:r>
              <a:rPr lang="pl-PL" sz="1800" dirty="0">
                <a:solidFill>
                  <a:srgbClr val="1B1463"/>
                </a:solidFill>
                <a:latin typeface="Arial" panose="020B0604020202020204" pitchFamily="34" charset="0"/>
                <a:cs typeface="Arial" panose="020B0604020202020204" pitchFamily="34" charset="0"/>
              </a:rPr>
              <a:t>prowadzi rzeczywistą działalność gospodarczą w kraju siedziby, jeżeli należności uzyskiwane są w związku z prowadzoną działalnością gospodarczą; przy czym przy ocenie czy podmiot prowadzi rzeczywistą działalność gospodarczą </a:t>
            </a:r>
            <a:r>
              <a:rPr lang="pl-PL" sz="1800" strike="sngStrike" dirty="0">
                <a:solidFill>
                  <a:srgbClr val="1B1463"/>
                </a:solidFill>
                <a:latin typeface="Arial" panose="020B0604020202020204" pitchFamily="34" charset="0"/>
                <a:cs typeface="Arial" panose="020B0604020202020204" pitchFamily="34" charset="0"/>
              </a:rPr>
              <a:t>przepisy art. 24a ust. 18 stosuje się odpowiednio</a:t>
            </a:r>
            <a:r>
              <a:rPr lang="pl-PL" sz="1800" dirty="0">
                <a:solidFill>
                  <a:srgbClr val="1B1463"/>
                </a:solidFill>
                <a:latin typeface="Arial" panose="020B0604020202020204" pitchFamily="34" charset="0"/>
                <a:cs typeface="Arial" panose="020B0604020202020204" pitchFamily="34" charset="0"/>
              </a:rPr>
              <a:t> </a:t>
            </a:r>
            <a:r>
              <a:rPr lang="pl-PL" sz="1800" dirty="0">
                <a:solidFill>
                  <a:schemeClr val="bg2">
                    <a:lumMod val="25000"/>
                  </a:schemeClr>
                </a:solidFill>
                <a:latin typeface="Arial" panose="020B0604020202020204" pitchFamily="34" charset="0"/>
                <a:cs typeface="Arial" panose="020B0604020202020204" pitchFamily="34" charset="0"/>
              </a:rPr>
              <a:t>  </a:t>
            </a:r>
            <a:r>
              <a:rPr lang="pl-PL" sz="1800" b="1" dirty="0">
                <a:solidFill>
                  <a:srgbClr val="FF0000"/>
                </a:solidFill>
                <a:latin typeface="Arial" panose="020B0604020202020204" pitchFamily="34" charset="0"/>
              </a:rPr>
              <a:t>uwzględnia się charakter oraz skalę działalności prowadzonej przez ten podmiot w zakresie otrzymanej należności</a:t>
            </a:r>
            <a:r>
              <a:rPr lang="pl-PL" sz="1800" dirty="0">
                <a:latin typeface="Arial" panose="020B0604020202020204" pitchFamily="34" charset="0"/>
              </a:rPr>
              <a:t>;</a:t>
            </a:r>
          </a:p>
          <a:p>
            <a:pPr marL="0" indent="0">
              <a:buNone/>
            </a:pPr>
            <a:endParaRPr lang="pl-PL" sz="1800" strike="sngStrike" dirty="0">
              <a:solidFill>
                <a:schemeClr val="bg2">
                  <a:lumMod val="25000"/>
                </a:schemeClr>
              </a:solidFill>
              <a:latin typeface="Arial" panose="020B0604020202020204" pitchFamily="34" charset="0"/>
              <a:cs typeface="Arial" panose="020B0604020202020204" pitchFamily="34" charset="0"/>
            </a:endParaRPr>
          </a:p>
          <a:p>
            <a:pPr marL="0" indent="0" algn="just">
              <a:buNone/>
            </a:pPr>
            <a:r>
              <a:rPr lang="pl-PL" sz="1800" b="1" u="sng" dirty="0">
                <a:solidFill>
                  <a:schemeClr val="bg2">
                    <a:lumMod val="25000"/>
                  </a:schemeClr>
                </a:solidFill>
                <a:latin typeface="Arial" panose="020B0604020202020204" pitchFamily="34" charset="0"/>
                <a:cs typeface="Arial" panose="020B0604020202020204" pitchFamily="34" charset="0"/>
              </a:rPr>
              <a:t>Wymagane wykazanie istnienia substratu majątkowoosobowego, jednakże z uwzględnieniem różnic pomiędzy charakterem i skalą prowadzenia działalności przez różne podmioty w kontekście otrzymanych przez nie płatności.</a:t>
            </a:r>
          </a:p>
          <a:p>
            <a:pPr marL="257168" indent="-257168">
              <a:buFont typeface="+mj-lt"/>
              <a:buAutoNum type="arabicPeriod"/>
            </a:pPr>
            <a:endParaRPr lang="pl-PL" altLang="pl-PL" sz="1800" b="1" u="sng" dirty="0">
              <a:solidFill>
                <a:srgbClr val="FF0000"/>
              </a:solidFill>
              <a:latin typeface="Arial" panose="020B0604020202020204" pitchFamily="34" charset="0"/>
              <a:cs typeface="Arial" panose="020B0604020202020204" pitchFamily="34" charset="0"/>
            </a:endParaRPr>
          </a:p>
          <a:p>
            <a:endParaRPr lang="pl-PL" dirty="0"/>
          </a:p>
        </p:txBody>
      </p:sp>
    </p:spTree>
    <p:extLst>
      <p:ext uri="{BB962C8B-B14F-4D97-AF65-F5344CB8AC3E}">
        <p14:creationId xmlns:p14="http://schemas.microsoft.com/office/powerpoint/2010/main" val="101983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Certyfikat rezydencji	- kopia czy oryginał</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algn="just">
              <a:buClrTx/>
            </a:pPr>
            <a:r>
              <a:rPr lang="pl-PL" sz="1800" b="1" dirty="0">
                <a:solidFill>
                  <a:srgbClr val="1B1463"/>
                </a:solidFill>
                <a:latin typeface="Arial" panose="020B0604020202020204" pitchFamily="34" charset="0"/>
                <a:cs typeface="Arial" panose="020B0604020202020204" pitchFamily="34" charset="0"/>
              </a:rPr>
              <a:t>Art. 26  ustawy o CIT (analogiczna zmiana w art. 41 ust. 9e ustawy o PIT)</a:t>
            </a:r>
          </a:p>
          <a:p>
            <a:pPr algn="just">
              <a:lnSpc>
                <a:spcPct val="100000"/>
              </a:lnSpc>
              <a:buClrTx/>
              <a:buFontTx/>
              <a:buNone/>
            </a:pPr>
            <a:endParaRPr lang="pl-PL" sz="1800" b="1" dirty="0">
              <a:solidFill>
                <a:srgbClr val="FF0000"/>
              </a:solidFill>
              <a:latin typeface="Arial" panose="020B0604020202020204" pitchFamily="34" charset="0"/>
              <a:cs typeface="Arial" panose="020B0604020202020204" pitchFamily="34" charset="0"/>
            </a:endParaRPr>
          </a:p>
          <a:p>
            <a:pPr algn="just"/>
            <a:r>
              <a:rPr lang="pl-PL" sz="1800" b="1" dirty="0">
                <a:solidFill>
                  <a:srgbClr val="1B1463"/>
                </a:solidFill>
                <a:latin typeface="Arial" panose="020B0604020202020204" pitchFamily="34" charset="0"/>
                <a:cs typeface="Arial" panose="020B0604020202020204" pitchFamily="34" charset="0"/>
              </a:rPr>
              <a:t>1n</a:t>
            </a:r>
            <a:r>
              <a:rPr lang="pl-PL" sz="1800" dirty="0">
                <a:solidFill>
                  <a:srgbClr val="1B1463"/>
                </a:solidFill>
                <a:latin typeface="Arial" panose="020B0604020202020204" pitchFamily="34" charset="0"/>
                <a:cs typeface="Arial" panose="020B0604020202020204" pitchFamily="34" charset="0"/>
              </a:rPr>
              <a:t>. </a:t>
            </a:r>
            <a:r>
              <a:rPr lang="pl-PL" sz="1800" b="1" dirty="0">
                <a:solidFill>
                  <a:srgbClr val="1B1463"/>
                </a:solidFill>
                <a:latin typeface="Arial" panose="020B0604020202020204" pitchFamily="34" charset="0"/>
                <a:cs typeface="Arial" panose="020B0604020202020204" pitchFamily="34" charset="0"/>
              </a:rPr>
              <a:t>Miejsce</a:t>
            </a:r>
            <a:r>
              <a:rPr lang="pl-PL" sz="1800" dirty="0">
                <a:solidFill>
                  <a:srgbClr val="1B1463"/>
                </a:solidFill>
                <a:latin typeface="Arial" panose="020B0604020202020204" pitchFamily="34" charset="0"/>
                <a:cs typeface="Arial" panose="020B0604020202020204" pitchFamily="34" charset="0"/>
              </a:rPr>
              <a:t> siedziby podatnika dla celów podatkowych może zostać potwierdzone </a:t>
            </a:r>
            <a:r>
              <a:rPr lang="pl-PL" sz="1800" b="1" dirty="0">
                <a:solidFill>
                  <a:srgbClr val="FF0000"/>
                </a:solidFill>
                <a:latin typeface="Arial" panose="020B0604020202020204" pitchFamily="34" charset="0"/>
                <a:cs typeface="Arial" panose="020B0604020202020204" pitchFamily="34" charset="0"/>
              </a:rPr>
              <a:t>kopią certyfikatu rezydencji</a:t>
            </a:r>
            <a:r>
              <a:rPr lang="pl-PL" sz="1800" dirty="0">
                <a:solidFill>
                  <a:schemeClr val="tx2">
                    <a:lumMod val="75000"/>
                  </a:schemeClr>
                </a:solidFill>
                <a:latin typeface="Arial" panose="020B0604020202020204" pitchFamily="34" charset="0"/>
                <a:cs typeface="Arial" panose="020B0604020202020204" pitchFamily="34" charset="0"/>
              </a:rPr>
              <a:t>, </a:t>
            </a:r>
            <a:r>
              <a:rPr lang="pl-PL" sz="1800" dirty="0">
                <a:solidFill>
                  <a:srgbClr val="1B1463"/>
                </a:solidFill>
                <a:latin typeface="Arial" panose="020B0604020202020204" pitchFamily="34" charset="0"/>
                <a:cs typeface="Arial" panose="020B0604020202020204" pitchFamily="34" charset="0"/>
              </a:rPr>
              <a:t>jeżeli </a:t>
            </a:r>
            <a:r>
              <a:rPr lang="pl-PL" sz="1800" dirty="0">
                <a:solidFill>
                  <a:srgbClr val="FF0000"/>
                </a:solidFill>
                <a:latin typeface="Arial" panose="020B0604020202020204" pitchFamily="34" charset="0"/>
                <a:cs typeface="Arial" panose="020B0604020202020204" pitchFamily="34" charset="0"/>
              </a:rPr>
              <a:t>informacje wynikające z przedłożonej kopii certyfikatu rezydencji </a:t>
            </a:r>
            <a:r>
              <a:rPr lang="pl-PL" sz="1800" b="1" dirty="0">
                <a:solidFill>
                  <a:srgbClr val="FF0000"/>
                </a:solidFill>
                <a:latin typeface="Arial" panose="020B0604020202020204" pitchFamily="34" charset="0"/>
                <a:cs typeface="Arial" panose="020B0604020202020204" pitchFamily="34" charset="0"/>
              </a:rPr>
              <a:t>nie budzą uzasadnionych wątpliwości </a:t>
            </a:r>
            <a:r>
              <a:rPr lang="pl-PL" sz="1800" dirty="0">
                <a:solidFill>
                  <a:srgbClr val="FF0000"/>
                </a:solidFill>
                <a:latin typeface="Arial" panose="020B0604020202020204" pitchFamily="34" charset="0"/>
                <a:cs typeface="Arial" panose="020B0604020202020204" pitchFamily="34" charset="0"/>
              </a:rPr>
              <a:t>co do zgodności ze stanem faktycznym. </a:t>
            </a:r>
          </a:p>
          <a:p>
            <a:endParaRPr lang="pl-PL" dirty="0"/>
          </a:p>
        </p:txBody>
      </p:sp>
    </p:spTree>
    <p:extLst>
      <p:ext uri="{BB962C8B-B14F-4D97-AF65-F5344CB8AC3E}">
        <p14:creationId xmlns:p14="http://schemas.microsoft.com/office/powerpoint/2010/main" val="105764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Certyfikat rezydencji	- kopia czy oryginał</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r>
              <a:rPr lang="pl-PL" sz="2000" b="1" dirty="0"/>
              <a:t>interpretacja indywidualna z dnia 7 listopada 2019 r. o sygn. 0111-KDIB2-1.4010.477.2019.1.AP </a:t>
            </a:r>
            <a:r>
              <a:rPr lang="pl-PL" sz="2000" i="1" dirty="0"/>
              <a:t>,,Dokumentem urzędowym będzie zatem taki certyfikat rezydencji, który został sporządzony w formie przewidzianej przepisami prawa danego państwa przez powołany do tego organ. Jeżeli zatem zgodnie z prawem danego państwa, istnieje możliwość uzyskania zaświadczenia o miejscu siedziby dla celów podatkowych zarówno w formie papierowej, jak i w formie elektronicznej, obie formy są wydawane przez właściwy organ podatkowy danego państwa i mają status równorzędny w świetle prawa tego państwa, to płatnik będzie upoważniony do uznania takiego certyfikatu rezydencji w którejkolwiek z tych form. Taki certyfikat rezydencji w formie elektronicznej będzie zatem podstawą dla płatnika do zastosowania postanowień umowy o unikaniu podwójnego opodatkowania.”</a:t>
            </a:r>
          </a:p>
          <a:p>
            <a:pPr marL="0" indent="0">
              <a:buNone/>
            </a:pPr>
            <a:endParaRPr lang="pl-PL" dirty="0"/>
          </a:p>
        </p:txBody>
      </p:sp>
    </p:spTree>
    <p:extLst>
      <p:ext uri="{BB962C8B-B14F-4D97-AF65-F5344CB8AC3E}">
        <p14:creationId xmlns:p14="http://schemas.microsoft.com/office/powerpoint/2010/main" val="286980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Certyfikat rezydencji	- ważność</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lvl="0" algn="just"/>
            <a:r>
              <a:rPr lang="pl-PL" sz="2000" dirty="0"/>
              <a:t>Jeżeli miejsce siedziby podatnika dla celów podatkowych zostało udokumentowane certyfikatem rezydencji </a:t>
            </a:r>
            <a:r>
              <a:rPr lang="pl-PL" sz="2000" b="1" dirty="0"/>
              <a:t>niezawierającym</a:t>
            </a:r>
            <a:r>
              <a:rPr lang="pl-PL" sz="2000" dirty="0"/>
              <a:t> okresu jego ważności, płatnik przy poborze podatku uwzględnia ten certyfikat przez okres kolejnych </a:t>
            </a:r>
            <a:r>
              <a:rPr lang="pl-PL" sz="2000" b="1" dirty="0"/>
              <a:t>dwunastu miesięcy </a:t>
            </a:r>
            <a:r>
              <a:rPr lang="pl-PL" sz="2000" dirty="0"/>
              <a:t>od dnia jego wydania.</a:t>
            </a:r>
          </a:p>
          <a:p>
            <a:pPr algn="just"/>
            <a:r>
              <a:rPr lang="pl-PL" sz="2000" dirty="0"/>
              <a:t>Jeżeli w okresie dwunastu miesięcy od dnia wydania certyfikatu, miejsce siedziby podatnika dla celów podatkowych uległo zmianie, podatnik jest obowiązany do niezwłocznego udokumentowania miejsca siedziby dla celów podatkowych nowym certyfikatem rezydencji</a:t>
            </a:r>
          </a:p>
          <a:p>
            <a:pPr lvl="0" algn="just"/>
            <a:endParaRPr lang="en-US" sz="2000" dirty="0"/>
          </a:p>
          <a:p>
            <a:pPr marL="0" indent="0">
              <a:buNone/>
            </a:pPr>
            <a:endParaRPr lang="pl-PL" dirty="0"/>
          </a:p>
        </p:txBody>
      </p:sp>
    </p:spTree>
    <p:extLst>
      <p:ext uri="{BB962C8B-B14F-4D97-AF65-F5344CB8AC3E}">
        <p14:creationId xmlns:p14="http://schemas.microsoft.com/office/powerpoint/2010/main" val="2981284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Podatek u źródła - prawa do transmisji (interpretacja)</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marL="0" indent="0">
              <a:buNone/>
            </a:pPr>
            <a:r>
              <a:rPr lang="pl-PL" b="0" i="0" dirty="0">
                <a:solidFill>
                  <a:srgbClr val="333333"/>
                </a:solidFill>
                <a:effectLst/>
                <a:highlight>
                  <a:srgbClr val="FFFFFF"/>
                </a:highlight>
                <a:latin typeface="Open Sans" panose="020B0606030504020204" pitchFamily="34" charset="0"/>
              </a:rPr>
              <a:t>W ramach prowadzonej działalności gospodarczej T. SA zawiera różnego rodzaju umowy z kontrahentami zagranicznymi w tym z kontrahentami ze Szwajcarii dotyczące zakupu usług niematerialnych, np. związane z przeniesieniem praw do transmisji sportowych. Spółka współpracuje również z Europejską Unią Nadawców (dalej: "E."), podmiotem szwajcarskim, zrzeszającym media publiczne z wielu krajów w tym telewizję publiczną i radio publiczne. Do E. obecnie należą rozgłośnie radiowe i telewizyjne z 57 krajów Europy, północnej Afryki i Bliskiego Wschodu. T. S.A. z tytułu członkostwa opłaca stosowne składki. W imieniu członków E. dokonuje zakupu praw do wydarzeń sportowych, (Igrzyska olimpijskie, Mistrzostwa Świata w piłce nożnej itd.) Z tytułu przeniesienia praw do transmisji, E. obciąża (proporcjonalnie) stosownie do poniesionych kosztów swoich członków, którzy zgłosili zakup konkretnej transmisji.</a:t>
            </a:r>
            <a:endParaRPr lang="pl-PL" dirty="0"/>
          </a:p>
        </p:txBody>
      </p:sp>
    </p:spTree>
    <p:extLst>
      <p:ext uri="{BB962C8B-B14F-4D97-AF65-F5344CB8AC3E}">
        <p14:creationId xmlns:p14="http://schemas.microsoft.com/office/powerpoint/2010/main" val="1601087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b="1" i="0" dirty="0">
                <a:solidFill>
                  <a:srgbClr val="333333"/>
                </a:solidFill>
                <a:effectLst/>
                <a:highlight>
                  <a:srgbClr val="FFFFFF"/>
                </a:highlight>
                <a:latin typeface="Open Sans" panose="020B0606030504020204" pitchFamily="34" charset="0"/>
              </a:rPr>
              <a:t>IPPB5/423-147/14-2/AJ - Izba Skarbowa w Warszawie</a:t>
            </a:r>
            <a:endParaRPr lang="pl-PL" dirty="0"/>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marL="0" indent="0">
              <a:buNone/>
            </a:pPr>
            <a:r>
              <a:rPr lang="pl-PL" b="0" i="0" dirty="0">
                <a:solidFill>
                  <a:srgbClr val="333333"/>
                </a:solidFill>
                <a:effectLst/>
                <a:highlight>
                  <a:srgbClr val="FFFFFF"/>
                </a:highlight>
                <a:latin typeface="Open Sans" panose="020B0606030504020204" pitchFamily="34" charset="0"/>
              </a:rPr>
              <a:t>W myśl </a:t>
            </a:r>
            <a:r>
              <a:rPr lang="pl-PL" b="0" i="0" u="none" strike="noStrike" dirty="0">
                <a:solidFill>
                  <a:srgbClr val="1B7AB8"/>
                </a:solidFill>
                <a:effectLst/>
                <a:highlight>
                  <a:srgbClr val="FFFFFF"/>
                </a:highlight>
                <a:latin typeface="Open Sans" panose="020B0606030504020204" pitchFamily="34" charset="0"/>
                <a:hlinkClick r:id="rId2"/>
              </a:rPr>
              <a:t>art. 21 ust. 1 pkt 1</a:t>
            </a:r>
            <a:r>
              <a:rPr lang="pl-PL" b="0" i="0" dirty="0">
                <a:solidFill>
                  <a:srgbClr val="333333"/>
                </a:solidFill>
                <a:effectLst/>
                <a:highlight>
                  <a:srgbClr val="FFFFFF"/>
                </a:highlight>
                <a:latin typeface="Open Sans" panose="020B0606030504020204" pitchFamily="34" charset="0"/>
              </a:rPr>
              <a:t> </a:t>
            </a:r>
            <a:r>
              <a:rPr lang="pl-PL" b="0" i="0" dirty="0" err="1">
                <a:solidFill>
                  <a:srgbClr val="333333"/>
                </a:solidFill>
                <a:effectLst/>
                <a:highlight>
                  <a:srgbClr val="FFFFFF"/>
                </a:highlight>
                <a:latin typeface="Open Sans" panose="020B0606030504020204" pitchFamily="34" charset="0"/>
              </a:rPr>
              <a:t>u.p.d.o.p</a:t>
            </a:r>
            <a:r>
              <a:rPr lang="pl-PL" b="0" i="0" dirty="0">
                <a:solidFill>
                  <a:srgbClr val="333333"/>
                </a:solidFill>
                <a:effectLst/>
                <a:highlight>
                  <a:srgbClr val="FFFFFF"/>
                </a:highlight>
                <a:latin typeface="Open Sans" panose="020B0606030504020204" pitchFamily="34" charset="0"/>
              </a:rPr>
              <a:t>. podatek dochodowy z tytułu uzyskanych na terytorium Rzeczypospolitej Polskiej przez podatników, o których mowa w art. 3 ust. 2, przychodów z odsetek, z praw autorskich lub praw pokrewnych, z praw do projektów wynalazczych, znaków towarowych i wzorów zdobniczych, w tym również ze sprzedaży tych praw, z należności za udostępnienie tajemnicy receptury lub procesu produkcyjnego, za użytkowanie lub prawo do użytkowania urządzenia przemysłowego, w tym także środka transportu, urządzenia handlowego lub naukowego, za informacje związane ze zdobytym doświadczeniem w dziedzinie przemysłowej, handlowej lub naukowej (know-how) - ustala się w wysokości 20% przychodów.</a:t>
            </a:r>
          </a:p>
          <a:p>
            <a:pPr marL="0" indent="0">
              <a:buNone/>
            </a:pPr>
            <a:r>
              <a:rPr lang="pl-PL" b="0" i="0" dirty="0">
                <a:solidFill>
                  <a:srgbClr val="333333"/>
                </a:solidFill>
                <a:effectLst/>
                <a:highlight>
                  <a:srgbClr val="FFFFFF"/>
                </a:highlight>
                <a:latin typeface="Open Sans" panose="020B0606030504020204" pitchFamily="34" charset="0"/>
              </a:rPr>
              <a:t>W myśl art. 12 ust. 2 Konwencji, jednakże, takie należności mogą być także opodatkowane w tym Umawiającym się Państwie, w którym powstają, i zgodnie z prawem tego Państwa, ale jeżeli osoba uzyskująca należności jest osobą do nich uprawnioną, podatek w ten sposób ustalony nie może przekroczyć 5% kwoty należności licencyjnych brutto.</a:t>
            </a:r>
            <a:endParaRPr lang="pl-PL" dirty="0"/>
          </a:p>
        </p:txBody>
      </p:sp>
    </p:spTree>
    <p:extLst>
      <p:ext uri="{BB962C8B-B14F-4D97-AF65-F5344CB8AC3E}">
        <p14:creationId xmlns:p14="http://schemas.microsoft.com/office/powerpoint/2010/main" val="1182603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Prawo do transmisji - WHT</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a:xfrm>
            <a:off x="581192" y="2180496"/>
            <a:ext cx="11029615" cy="4363179"/>
          </a:xfrm>
        </p:spPr>
        <p:txBody>
          <a:bodyPr>
            <a:normAutofit/>
          </a:bodyPr>
          <a:lstStyle/>
          <a:p>
            <a:r>
              <a:rPr lang="pl-PL" b="1" i="0" dirty="0">
                <a:solidFill>
                  <a:srgbClr val="2B2B2B"/>
                </a:solidFill>
                <a:effectLst/>
                <a:latin typeface="Merriweather" pitchFamily="2" charset="0"/>
              </a:rPr>
              <a:t>Wynagrodzenie wypłacone za granicę za prawo do transmisji na żywo jest opodatkowane w Polsce</a:t>
            </a:r>
          </a:p>
          <a:p>
            <a:pPr algn="l"/>
            <a:r>
              <a:rPr lang="pl-PL" b="0" i="0" u="none" strike="noStrike" dirty="0">
                <a:solidFill>
                  <a:srgbClr val="2B2B2B"/>
                </a:solidFill>
                <a:effectLst/>
                <a:latin typeface="Merriweather" pitchFamily="2" charset="0"/>
              </a:rPr>
              <a:t>Dyrektor Krajowej Informacji Skarbowej potwierdził, że nie mamy tu do czynienia z dziełem. Uznał jednak, że prawo do transmisji jest wideogramem. Nie zgodził się ze spółką, że dzięki technice satelitarnej nie dochodzi do utrwalenia. Stwierdził bowiem, że aby spółka mogła nabyć prawo do transmisji, to widowisko musi zostać zarejestrowane (utrwalone). W przeciwnym razie nie miałaby ona czego nabywać.</a:t>
            </a:r>
          </a:p>
          <a:p>
            <a:pPr algn="l"/>
            <a:r>
              <a:rPr lang="pl-PL" b="0" i="0" u="none" strike="noStrike" dirty="0">
                <a:solidFill>
                  <a:srgbClr val="2B2B2B"/>
                </a:solidFill>
                <a:effectLst/>
                <a:latin typeface="Merriweather" pitchFamily="2" charset="0"/>
              </a:rPr>
              <a:t>Tego samego zdania był Wojewódzki Sąd Administracyjny w Warszawie. „</a:t>
            </a:r>
            <a:r>
              <a:rPr lang="pl-PL" dirty="0">
                <a:solidFill>
                  <a:srgbClr val="2B2B2B"/>
                </a:solidFill>
                <a:latin typeface="Merriweather" pitchFamily="2" charset="0"/>
              </a:rPr>
              <a:t>S</a:t>
            </a:r>
            <a:r>
              <a:rPr lang="pl-PL" b="0" i="0" u="none" strike="noStrike" dirty="0">
                <a:solidFill>
                  <a:srgbClr val="2B2B2B"/>
                </a:solidFill>
                <a:effectLst/>
                <a:latin typeface="Merriweather" pitchFamily="2" charset="0"/>
              </a:rPr>
              <a:t>ąd zdaje sobie sprawę z tego, iż wydarzenia są transmitowane na żywo, bez nagrywania. – Nie oznacza to jednak, że dziś nie dochodzi do utrwalenia. Nie żyjemy w czasach, gdy najpierw trzeba było coś nagrać na nośnik, a dopiero później można było to nagranie udostępnić”</a:t>
            </a:r>
          </a:p>
          <a:p>
            <a:pPr algn="l"/>
            <a:endParaRPr lang="pl-PL" b="0" i="0" u="none" strike="noStrike" dirty="0">
              <a:solidFill>
                <a:srgbClr val="2B2B2B"/>
              </a:solidFill>
              <a:effectLst/>
              <a:latin typeface="Merriweather" pitchFamily="2" charset="0"/>
            </a:endParaRPr>
          </a:p>
          <a:p>
            <a:pPr marL="0" indent="0" algn="l">
              <a:buNone/>
            </a:pPr>
            <a:r>
              <a:rPr lang="pl-PL" b="0" i="0" dirty="0">
                <a:solidFill>
                  <a:srgbClr val="2B2B2B"/>
                </a:solidFill>
                <a:effectLst/>
                <a:highlight>
                  <a:srgbClr val="FFFEE2"/>
                </a:highlight>
                <a:latin typeface="Merriweather" pitchFamily="2" charset="0"/>
              </a:rPr>
              <a:t>Wyrok WSA w Warszawie z 25 lipca 2018 r., sygn. akt III SA/</a:t>
            </a:r>
            <a:r>
              <a:rPr lang="pl-PL" b="0" i="0" dirty="0" err="1">
                <a:solidFill>
                  <a:srgbClr val="2B2B2B"/>
                </a:solidFill>
                <a:effectLst/>
                <a:highlight>
                  <a:srgbClr val="FFFEE2"/>
                </a:highlight>
                <a:latin typeface="Merriweather" pitchFamily="2" charset="0"/>
              </a:rPr>
              <a:t>Wa</a:t>
            </a:r>
            <a:r>
              <a:rPr lang="pl-PL" b="0" i="0" dirty="0">
                <a:solidFill>
                  <a:srgbClr val="2B2B2B"/>
                </a:solidFill>
                <a:effectLst/>
                <a:highlight>
                  <a:srgbClr val="FFFEE2"/>
                </a:highlight>
                <a:latin typeface="Merriweather" pitchFamily="2" charset="0"/>
              </a:rPr>
              <a:t> 3049/17.</a:t>
            </a:r>
            <a:endParaRPr lang="pl-PL" b="0" i="0" u="none" strike="noStrike" dirty="0">
              <a:solidFill>
                <a:srgbClr val="2B2B2B"/>
              </a:solidFill>
              <a:effectLst/>
              <a:latin typeface="Merriweather" pitchFamily="2" charset="0"/>
            </a:endParaRPr>
          </a:p>
        </p:txBody>
      </p:sp>
    </p:spTree>
    <p:extLst>
      <p:ext uri="{BB962C8B-B14F-4D97-AF65-F5344CB8AC3E}">
        <p14:creationId xmlns:p14="http://schemas.microsoft.com/office/powerpoint/2010/main" val="2578684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Delegacje sędziowskie (do 200 zł)</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r>
              <a:rPr lang="pl-PL" b="0" i="0" dirty="0">
                <a:solidFill>
                  <a:srgbClr val="000000"/>
                </a:solidFill>
                <a:effectLst/>
                <a:highlight>
                  <a:srgbClr val="FFFFFF"/>
                </a:highlight>
                <a:latin typeface="Merriweather-Regular"/>
              </a:rPr>
              <a:t>Stowarzyszenie X prowadzi działalność sportową wśród dzieci, młodzieży i dorosłych. Drużyny młodzieżowe oraz drużyna seniorska biorą udział w rozgrywkach ligowych w terminach zgodnych z harmonogramem opracowanym przez Polski Związek .... Polski Związek ... oraz Okręgowe Związki ..., na podstawie nominacji oddelegowują sędziów licencjonowanych do prowadzenia meczy. Sędziowie, po wykonaniu czynności wymienionych w delegacji przygotowują rachunki na kwoty wynikające z tabeli zatwierdzonej przez Polski Związek .... Kwoty są zróżnicowane i uzależnione od rodzaju wykonywanej czynności. Wahają się od kilkudziesięciu do kilkuset złotych, tj. m.in.: 45 zł, 50 zł, 55 zł, 110 zł.</a:t>
            </a:r>
            <a:endParaRPr lang="pl-PL" dirty="0"/>
          </a:p>
        </p:txBody>
      </p:sp>
    </p:spTree>
    <p:extLst>
      <p:ext uri="{BB962C8B-B14F-4D97-AF65-F5344CB8AC3E}">
        <p14:creationId xmlns:p14="http://schemas.microsoft.com/office/powerpoint/2010/main" val="3076512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Prawa do transmisji – przychód (art. 7b?)</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a:bodyPr>
          <a:lstStyle/>
          <a:p>
            <a:pPr marL="324000" lvl="1" indent="0">
              <a:buNone/>
            </a:pPr>
            <a:r>
              <a:rPr lang="pl-PL" sz="1800" dirty="0"/>
              <a:t>Art. 7b. 1. Za przychody z zysków kapitałowych uważa się przychody: </a:t>
            </a:r>
          </a:p>
          <a:p>
            <a:pPr marL="666900" lvl="1" indent="-342900">
              <a:buAutoNum type="alphaLcParenR"/>
            </a:pPr>
            <a:r>
              <a:rPr lang="pl-PL" sz="1800" dirty="0"/>
              <a:t>z praw majątkowych, o których mowa w art. 16b ust. 1 pkt 4–7, z wyłączeniem przychodów z licencji bezpośrednio związanych z uzyskaniem przychodów niezaliczanych do zysków kapitałowych oraz praw wytworzonych przez podatnika, </a:t>
            </a:r>
          </a:p>
          <a:p>
            <a:pPr marL="666900" lvl="1" indent="-342900">
              <a:buAutoNum type="alphaLcParenR"/>
            </a:pPr>
            <a:r>
              <a:rPr lang="pl-PL" sz="1800" dirty="0"/>
              <a:t> z papierów wartościowych i pochodnych instrumentów finansowych, z wyłączeniem pochodnych instrumentów finansowych służących zabezpieczeniu przychodów albo kosztów, niezaliczanych do zysków kapitałowych, </a:t>
            </a:r>
          </a:p>
          <a:p>
            <a:pPr marL="666900" lvl="1" indent="-342900">
              <a:buAutoNum type="alphaLcParenR"/>
            </a:pPr>
            <a:r>
              <a:rPr lang="pl-PL" sz="1800" dirty="0"/>
              <a:t>z tytułu uczestnictwa w funduszach inwestycyjnych lub instytucjach wspólnego inwestowania, </a:t>
            </a:r>
          </a:p>
          <a:p>
            <a:pPr marL="666900" lvl="1" indent="-342900">
              <a:buAutoNum type="alphaLcParenR"/>
            </a:pPr>
            <a:r>
              <a:rPr lang="pl-PL" sz="1800" dirty="0"/>
              <a:t> z najmu, dzierżawy lub innej umowy o podobnych charakterze dotyczącej praw, o których mowa w lit. a–c, e) ze zbycia praw, o których mowa w lit. a–c, </a:t>
            </a:r>
          </a:p>
        </p:txBody>
      </p:sp>
    </p:spTree>
    <p:extLst>
      <p:ext uri="{BB962C8B-B14F-4D97-AF65-F5344CB8AC3E}">
        <p14:creationId xmlns:p14="http://schemas.microsoft.com/office/powerpoint/2010/main" val="9848552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Zyski Kapitałowe</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fontScale="92500" lnSpcReduction="20000"/>
          </a:bodyPr>
          <a:lstStyle/>
          <a:p>
            <a:pPr marL="0" indent="0" algn="l">
              <a:buNone/>
            </a:pPr>
            <a:br>
              <a:rPr lang="pl-PL" b="1" i="0" dirty="0">
                <a:solidFill>
                  <a:srgbClr val="333333"/>
                </a:solidFill>
                <a:effectLst/>
                <a:highlight>
                  <a:srgbClr val="FFFFFF"/>
                </a:highlight>
                <a:latin typeface="Open Sans" panose="020B0606030504020204" pitchFamily="34" charset="0"/>
              </a:rPr>
            </a:br>
            <a:r>
              <a:rPr lang="pl-PL" b="1" i="0" dirty="0">
                <a:solidFill>
                  <a:srgbClr val="333333"/>
                </a:solidFill>
                <a:effectLst/>
                <a:highlight>
                  <a:srgbClr val="FFFFFF"/>
                </a:highlight>
                <a:latin typeface="Open Sans" panose="020B0606030504020204" pitchFamily="34" charset="0"/>
              </a:rPr>
              <a:t>Art.  16b.   [Wartości niematerialne i prawne]</a:t>
            </a:r>
          </a:p>
          <a:p>
            <a:pPr marL="0" indent="0" algn="l">
              <a:buNone/>
            </a:pPr>
            <a:r>
              <a:rPr lang="pl-PL" b="0" i="0" dirty="0">
                <a:solidFill>
                  <a:srgbClr val="333333"/>
                </a:solidFill>
                <a:effectLst/>
                <a:highlight>
                  <a:srgbClr val="FFFFFF"/>
                </a:highlight>
                <a:latin typeface="Open Sans" panose="020B0606030504020204" pitchFamily="34" charset="0"/>
              </a:rPr>
              <a:t>1. Amortyzacji podlegają, z zastrzeżeniem art. 16c, nabyte od innego podmiotu, nadające się do gospodarczego wykorzystania w dniu przyjęcia do używania:1)</a:t>
            </a:r>
          </a:p>
          <a:p>
            <a:pPr marL="0" indent="0" algn="l">
              <a:buNone/>
            </a:pPr>
            <a:r>
              <a:rPr lang="pl-PL" b="0" i="0" dirty="0">
                <a:solidFill>
                  <a:srgbClr val="333333"/>
                </a:solidFill>
                <a:effectLst/>
                <a:highlight>
                  <a:srgbClr val="FFFFFF"/>
                </a:highlight>
                <a:latin typeface="Open Sans" panose="020B0606030504020204" pitchFamily="34" charset="0"/>
              </a:rPr>
              <a:t>4) autorskie lub pokrewne prawa majątkowe,</a:t>
            </a:r>
          </a:p>
          <a:p>
            <a:pPr marL="0" indent="0" algn="l">
              <a:buNone/>
            </a:pPr>
            <a:r>
              <a:rPr lang="pl-PL" b="0" i="0" dirty="0">
                <a:solidFill>
                  <a:srgbClr val="333333"/>
                </a:solidFill>
                <a:effectLst/>
                <a:highlight>
                  <a:srgbClr val="FFFFFF"/>
                </a:highlight>
                <a:latin typeface="Open Sans" panose="020B0606030504020204" pitchFamily="34" charset="0"/>
              </a:rPr>
              <a:t>5) licencje,</a:t>
            </a:r>
          </a:p>
          <a:p>
            <a:pPr marL="0" indent="0" algn="l">
              <a:buNone/>
            </a:pPr>
            <a:r>
              <a:rPr lang="pl-PL" b="0" i="0" dirty="0">
                <a:solidFill>
                  <a:srgbClr val="333333"/>
                </a:solidFill>
                <a:effectLst/>
                <a:highlight>
                  <a:srgbClr val="FFFFFF"/>
                </a:highlight>
                <a:latin typeface="Open Sans" panose="020B0606030504020204" pitchFamily="34" charset="0"/>
              </a:rPr>
              <a:t>6) prawa określone w </a:t>
            </a:r>
            <a:r>
              <a:rPr lang="pl-PL" b="0" i="0" u="none" strike="noStrike" dirty="0">
                <a:solidFill>
                  <a:srgbClr val="1B7AB8"/>
                </a:solidFill>
                <a:effectLst/>
                <a:highlight>
                  <a:srgbClr val="FFFFFF"/>
                </a:highlight>
                <a:latin typeface="Open Sans" panose="020B0606030504020204" pitchFamily="34" charset="0"/>
                <a:hlinkClick r:id="rId2"/>
              </a:rPr>
              <a:t>ustawie</a:t>
            </a:r>
            <a:r>
              <a:rPr lang="pl-PL" b="0" i="0" dirty="0">
                <a:solidFill>
                  <a:srgbClr val="333333"/>
                </a:solidFill>
                <a:effectLst/>
                <a:highlight>
                  <a:srgbClr val="FFFFFF"/>
                </a:highlight>
                <a:latin typeface="Open Sans" panose="020B0606030504020204" pitchFamily="34" charset="0"/>
              </a:rPr>
              <a:t> z dnia 30 czerwca 2000 r. - Prawo własności przemysłowej,</a:t>
            </a:r>
          </a:p>
          <a:p>
            <a:pPr marL="0" indent="0" algn="l">
              <a:buNone/>
            </a:pPr>
            <a:r>
              <a:rPr lang="pl-PL" b="0" i="0" dirty="0">
                <a:solidFill>
                  <a:srgbClr val="333333"/>
                </a:solidFill>
                <a:effectLst/>
                <a:highlight>
                  <a:srgbClr val="FFFFFF"/>
                </a:highlight>
                <a:latin typeface="Open Sans" panose="020B0606030504020204" pitchFamily="34" charset="0"/>
              </a:rPr>
              <a:t>7) wartość stanowiącą równowartość uzyskanych informacji związanych z wiedzą w dziedzinie przemysłowej, handlowej, naukowej lub organizacyjnej (know-how)</a:t>
            </a:r>
          </a:p>
          <a:p>
            <a:pPr marL="0" indent="0" algn="just">
              <a:buNone/>
            </a:pPr>
            <a:r>
              <a:rPr lang="pl-PL" b="0" i="0" dirty="0">
                <a:solidFill>
                  <a:srgbClr val="333333"/>
                </a:solidFill>
                <a:effectLst/>
                <a:highlight>
                  <a:srgbClr val="FFFFFF"/>
                </a:highlight>
                <a:latin typeface="Open Sans" panose="020B0606030504020204" pitchFamily="34" charset="0"/>
              </a:rPr>
              <a:t>- o przewidywanym okresie używania dłuższym niż rok, wykorzystywane przez podatnika na potrzeby związane z prowadzoną przez niego działalnością gospodarczą albo oddane przez niego do używania na podstawie umowy licencyjnej (sublicencji), umowy najmu, dzierżawy lub umowy określonej w art. 17a pkt 1, zwane wartościami niematerialnymi i prawnymi.</a:t>
            </a:r>
          </a:p>
          <a:p>
            <a:endParaRPr lang="pl-PL" dirty="0"/>
          </a:p>
        </p:txBody>
      </p:sp>
    </p:spTree>
    <p:extLst>
      <p:ext uri="{BB962C8B-B14F-4D97-AF65-F5344CB8AC3E}">
        <p14:creationId xmlns:p14="http://schemas.microsoft.com/office/powerpoint/2010/main" val="911216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Zwolnienie – art. 17</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r>
              <a:rPr lang="pl-PL" b="0" i="0" dirty="0">
                <a:solidFill>
                  <a:srgbClr val="000000"/>
                </a:solidFill>
                <a:effectLst/>
                <a:latin typeface="Open Sans" panose="020B0606030504020204" pitchFamily="34" charset="0"/>
              </a:rPr>
              <a:t>W myśl art. 17 ust. 1 pkt 4 ww. ustawy, wolne od podatku są dochody podatników, z zastrzeżeniem ust. 1c, których celem statutowym jest działalność naukowa, naukowo -techniczna, oświatowa, w tym również polegająca na kształceniu studentów, kulturalna, </a:t>
            </a:r>
            <a:r>
              <a:rPr lang="pl-PL" b="1" i="0" u="sng" dirty="0">
                <a:solidFill>
                  <a:srgbClr val="000000"/>
                </a:solidFill>
                <a:effectLst/>
                <a:latin typeface="Open Sans" panose="020B0606030504020204" pitchFamily="34" charset="0"/>
              </a:rPr>
              <a:t>w zakresie kultury fizycznej i sportu</a:t>
            </a:r>
            <a:r>
              <a:rPr lang="pl-PL" b="0" i="0" dirty="0">
                <a:solidFill>
                  <a:srgbClr val="000000"/>
                </a:solidFill>
                <a:effectLst/>
                <a:latin typeface="Open Sans" panose="020B0606030504020204" pitchFamily="34" charset="0"/>
              </a:rPr>
              <a:t>, ochrony środowiska, wspierania inicjatyw społecznych na rzecz budowy dróg i sieci telekomunikacyjnej na wsi oraz zaopatrzenie wsi w wodę, dobroczynności, ochrony zdrowia i pomocy społecznej, rehabilitacji zawodowej i społecznej inwalidów oraz kultu religijnego – w części przeznaczonej na te cele.</a:t>
            </a:r>
            <a:endParaRPr lang="pl-PL" dirty="0"/>
          </a:p>
        </p:txBody>
      </p:sp>
    </p:spTree>
    <p:extLst>
      <p:ext uri="{BB962C8B-B14F-4D97-AF65-F5344CB8AC3E}">
        <p14:creationId xmlns:p14="http://schemas.microsoft.com/office/powerpoint/2010/main" val="121933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a koszty </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r>
              <a:rPr lang="pl-PL" b="0" i="0" dirty="0">
                <a:solidFill>
                  <a:srgbClr val="212529"/>
                </a:solidFill>
                <a:effectLst/>
                <a:latin typeface="Fira Sans" panose="020B0503050000020004" pitchFamily="34" charset="0"/>
              </a:rPr>
              <a:t>Mając zatem na uwadze powyższe, należy wskazać, że w przypadku, gdy podatnik korzysta ze zwolnienia przedmiotowego na podstawie art. 17 ust. 1 pkt 4 ustawy o CIT, ponoszone przez niego wydatki należy rozpatrywać najpierw pod kątem ich związku z przychodem (art. 15 ust. 1 ustawy o CIT) i w kontekście przepisu art. 16 ust. 1 ustawy o CIT, a następnie, jeżeli takich kosztów nie stanowią (co skutkuje zwiększeniem dochodu do opodatkowania), należy określić, czy ich równowartość może być wolna od podatku dochodowego z racji tej, że wiążą się one z celami statutowymi podatnika. Jeżeli bowiem wydatki dotyczą realizacji celów statutowych, które stanowią pozytywną przesłankę do skorzystania ze zwolnienia, to równowartość dochodu odpowiadająca tym wydatkom będzie zwolniona z opodatkowania.</a:t>
            </a:r>
            <a:endParaRPr lang="pl-PL" dirty="0"/>
          </a:p>
        </p:txBody>
      </p:sp>
    </p:spTree>
    <p:extLst>
      <p:ext uri="{BB962C8B-B14F-4D97-AF65-F5344CB8AC3E}">
        <p14:creationId xmlns:p14="http://schemas.microsoft.com/office/powerpoint/2010/main" val="1101602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normAutofit fontScale="90000"/>
          </a:bodyPr>
          <a:lstStyle/>
          <a:p>
            <a:r>
              <a:rPr lang="pl-PL" dirty="0"/>
              <a:t>Wydatkowanie niezgodne z celem – termin zapłaty podatku</a:t>
            </a:r>
            <a:br>
              <a:rPr lang="pl-PL" dirty="0"/>
            </a:br>
            <a:endParaRPr lang="pl-PL" dirty="0"/>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a:xfrm>
            <a:off x="581192" y="2180496"/>
            <a:ext cx="11029615" cy="4372704"/>
          </a:xfrm>
        </p:spPr>
        <p:txBody>
          <a:bodyPr>
            <a:normAutofit lnSpcReduction="10000"/>
          </a:bodyPr>
          <a:lstStyle/>
          <a:p>
            <a:r>
              <a:rPr lang="pl-PL" b="0" i="0" dirty="0">
                <a:solidFill>
                  <a:srgbClr val="000000"/>
                </a:solidFill>
                <a:effectLst/>
                <a:latin typeface="Open Sans" panose="020B0606030504020204" pitchFamily="34" charset="0"/>
              </a:rPr>
              <a:t>W związku z powyższym dochód zadeklarowany przez Ośrodek, jako korzystający ze zwolnienia na podstawie art. 17 ust. 1 pkt 4 ww. ustawy, a następnie wydatkowany na cel inny niż wskazany w tym przepisie, należy opodatkować podatkiem dochodowym od osób prawnych w terminie do 20 dnia miesiąca następującego po miesiącu, w którym dokonano wydatku (rozliczenie zaliczki za miesiąc, w którym poniesiono dany wydatek). W myśl bowiem art. 25 ust. 4 omawianej ustawy, w razie wydatkowania dochodu niezgodnie z celem uprawniającym do zwolnienia, Podatnik powinien uiścić podatek dochodowy wraz z odsetkami od całości lub odpowiedniej części dochodu objętego uprzednio deklaracją.</a:t>
            </a:r>
          </a:p>
          <a:p>
            <a:endParaRPr lang="pl-PL" dirty="0">
              <a:solidFill>
                <a:srgbClr val="000000"/>
              </a:solidFill>
              <a:latin typeface="Open Sans" panose="020B0606030504020204" pitchFamily="34" charset="0"/>
            </a:endParaRPr>
          </a:p>
          <a:p>
            <a:r>
              <a:rPr lang="pl-PL" dirty="0"/>
              <a:t>Art.  25 ust. 4 Jeżeli podatnicy, o których mowa w art. 17 ust. 1, uprzednio zadeklarowali, że przeznaczą dochód na cele określone w tych przepisach i dochód ten wydatkowali na inne cele albo na cele określone w tych przepisach, ale po terminie w nich określonym – podatek od tego dochodu, bez wezwania, wpłaca się do 20. dnia miesiąca następującego po miesiącu, w którym dokonano wydatku lub w którym upłynął termin do dokonania wydatku; przepis ten stosuje się również do dochodów za lata poprzedzające rok podatkowy, zadeklarowanych i niewydatkowanych w tych latach na cele określone w art. 17 ust. 1b, z zastrzeżeniem art. 17 ust. 1 pkt 5a. </a:t>
            </a:r>
          </a:p>
        </p:txBody>
      </p:sp>
    </p:spTree>
    <p:extLst>
      <p:ext uri="{BB962C8B-B14F-4D97-AF65-F5344CB8AC3E}">
        <p14:creationId xmlns:p14="http://schemas.microsoft.com/office/powerpoint/2010/main" val="2691746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Niejednolity charakter</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lnSpcReduction="10000"/>
          </a:bodyPr>
          <a:lstStyle/>
          <a:p>
            <a:r>
              <a:rPr lang="pl-PL" b="0" i="0" dirty="0">
                <a:solidFill>
                  <a:srgbClr val="000000"/>
                </a:solidFill>
                <a:effectLst/>
                <a:latin typeface="Open Sans" panose="020B0606030504020204" pitchFamily="34" charset="0"/>
              </a:rPr>
              <a:t>Z przedstawionego przez Wnioskodawcę zdarzenia przyszłego wynika, że Jego działalność statutowa ma niejednolity charakter. Można ją podzielić na: działalność związaną z prowadzeniem szkoleń lub egzaminowania, która stanowi działalność oświatową oraz pozostałą działalność (w tym także działalność gospodarczą), której nie można zakwalifikować do działalności oświatowej. Jednostka dokonuje inwestycji w celu przystosowania zakupionego budynku dla potrzeb prowadzonej działalności. Początkowo Jej zamiarem było wykorzystywanie budynku w celach określonych w statucie i jednocześnie tożsamych z celami wymienionymi w art. 17 ust. 1 pkt 4 ustawy o podatku dochodowym od osób prawnych. Tak więc dochód przeznaczony na modernizację budynku spełniał kryteria warunkowego zwolnienia. Ostatecznie jednak, budynek ten zostanie częściowo wykorzystywany do celów, które nie są preferowane przez ustawodawcę, co skutkuje utratą przedmiotowego zwolnienia.</a:t>
            </a:r>
          </a:p>
          <a:p>
            <a:endParaRPr lang="pl-PL" dirty="0">
              <a:solidFill>
                <a:srgbClr val="000000"/>
              </a:solidFill>
              <a:latin typeface="Open Sans" panose="020B0606030504020204" pitchFamily="34" charset="0"/>
            </a:endParaRPr>
          </a:p>
          <a:p>
            <a:r>
              <a:rPr lang="pl-PL" b="0" i="0" dirty="0">
                <a:effectLst/>
                <a:latin typeface="Open Sans" panose="020B0606030504020204" pitchFamily="34" charset="0"/>
              </a:rPr>
              <a:t>ITPB3/423-326b/08/AW</a:t>
            </a:r>
            <a:endParaRPr lang="pl-PL" dirty="0"/>
          </a:p>
        </p:txBody>
      </p:sp>
    </p:spTree>
    <p:extLst>
      <p:ext uri="{BB962C8B-B14F-4D97-AF65-F5344CB8AC3E}">
        <p14:creationId xmlns:p14="http://schemas.microsoft.com/office/powerpoint/2010/main" val="4970245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 wydatkowanie</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pPr algn="l"/>
            <a:r>
              <a:rPr lang="pl-PL" b="0" i="0" dirty="0">
                <a:solidFill>
                  <a:srgbClr val="212529"/>
                </a:solidFill>
                <a:effectLst/>
                <a:latin typeface="Fira Sans" panose="020B0503050000020004" pitchFamily="34" charset="0"/>
              </a:rPr>
              <a:t>Stosownie do art. 25 ust. 4 ustawy o CIT, jeżeli podatnicy, o których mowa w art. 17 ust. 1, uprzednio zadeklarowali, że przeznaczą dochód na cele określone w tych przepisach i dochód ten wydatkowali na inne cele albo na cele określone w tych przepisach, ale po terminie w nich określonym - podatek od tego dochodu, bez wezwania, wpłaca się do 20. dnia miesiąca następującego po miesiącu, w którym dokonano wydatku lub w którym upłynął termin do dokonania wydatku; przepis ten stosuje się również do dochodów za lata poprzedzające rok podatkowy, zadeklarowanych i niewydatkowanych w tych latach na cele określone w art. 17 ust. 1b, z zastrzeżeniem art. 17 ust. 1 pkt 5a, który w przedmiotowej sprawie nie będzie miał zastosowania. Wskazany przepis art. 25 ust. 4 ustawy o CIT nakazuje zapłacić podatek, nie zaliczkę na podatek i obowiązuje również w trakcie trwania roku podatkowego.</a:t>
            </a:r>
          </a:p>
          <a:p>
            <a:pPr marL="0" indent="0">
              <a:buNone/>
            </a:pPr>
            <a:endParaRPr lang="pl-PL" dirty="0"/>
          </a:p>
        </p:txBody>
      </p:sp>
    </p:spTree>
    <p:extLst>
      <p:ext uri="{BB962C8B-B14F-4D97-AF65-F5344CB8AC3E}">
        <p14:creationId xmlns:p14="http://schemas.microsoft.com/office/powerpoint/2010/main" val="393189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 wydatkowanie</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pPr marL="0" indent="0">
              <a:buNone/>
            </a:pPr>
            <a:r>
              <a:rPr lang="pl-PL" b="0" i="0" dirty="0">
                <a:solidFill>
                  <a:srgbClr val="333333"/>
                </a:solidFill>
                <a:effectLst/>
                <a:highlight>
                  <a:srgbClr val="FFFFFF"/>
                </a:highlight>
                <a:latin typeface="Open Sans" panose="020B0606030504020204" pitchFamily="34" charset="0"/>
              </a:rPr>
              <a:t>Czy równowartość dochodu przeznaczonego na pokrycie wydatków nie stanowiących kosztu uzyskania przychodów (w głównej mierze wpłaty na PFRON), ponoszonych na cele nie statutowe nie będące też wydatkami na cele oświatowe, podlega opodatkowaniu podatkiem dochodowym od osób prawnych w przypadku, gdy Wnioskodawca uzyskuje stratę podatkową, także po uwzględnieniu przedmiotowych wydatków jako kosztów nie stanowiących kosztu uzyskania przychodów oraz gdy nie występuje niewydatkowany wcześniej dochód z poprzednich lat podatkowych zadeklarowany jako wolny od opodatkowania i przeznaczony do wydatkowania w następnych latach podatkowych?</a:t>
            </a:r>
            <a:endParaRPr lang="pl-PL" dirty="0"/>
          </a:p>
        </p:txBody>
      </p:sp>
    </p:spTree>
    <p:extLst>
      <p:ext uri="{BB962C8B-B14F-4D97-AF65-F5344CB8AC3E}">
        <p14:creationId xmlns:p14="http://schemas.microsoft.com/office/powerpoint/2010/main" val="1463551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 wydatkowanie</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pPr marL="0" indent="0">
              <a:buNone/>
            </a:pPr>
            <a:r>
              <a:rPr lang="pl-PL" dirty="0">
                <a:solidFill>
                  <a:srgbClr val="333333"/>
                </a:solidFill>
                <a:highlight>
                  <a:srgbClr val="FFFFFF"/>
                </a:highlight>
                <a:latin typeface="Open Sans" panose="020B0606030504020204" pitchFamily="34" charset="0"/>
              </a:rPr>
              <a:t>W</a:t>
            </a:r>
            <a:r>
              <a:rPr lang="pl-PL" b="0" i="0" dirty="0">
                <a:solidFill>
                  <a:srgbClr val="333333"/>
                </a:solidFill>
                <a:effectLst/>
                <a:highlight>
                  <a:srgbClr val="FFFFFF"/>
                </a:highlight>
                <a:latin typeface="Open Sans" panose="020B0606030504020204" pitchFamily="34" charset="0"/>
              </a:rPr>
              <a:t> przypadku poniesienia straty podatkowej, w sytuacji, gdy jednostka nie posiadała niewydatkowanego dochodu z poprzednich lat podatkowych zadeklarowanego jako wolny od opodatkowania i przeznaczonego do wydatkowania w następnych latach podatkowych, w momencie ponoszenia wydatków niestanowiących kosztów uzyskania przychodów (np. opłaty na PFRON, odsetki budżetowe, reprezentacja), nie wystąpił dochód podlegający opodatkowaniu, a tym samym nie powstało również zobowiązanie podatkowe.</a:t>
            </a:r>
          </a:p>
          <a:p>
            <a:pPr marL="0" indent="0">
              <a:buNone/>
            </a:pPr>
            <a:endParaRPr lang="pl-PL" dirty="0">
              <a:solidFill>
                <a:srgbClr val="333333"/>
              </a:solidFill>
              <a:highlight>
                <a:srgbClr val="FFFFFF"/>
              </a:highlight>
              <a:latin typeface="Open Sans" panose="020B0606030504020204" pitchFamily="34" charset="0"/>
            </a:endParaRPr>
          </a:p>
          <a:p>
            <a:pPr marL="0" indent="0">
              <a:buNone/>
            </a:pPr>
            <a:r>
              <a:rPr lang="pl-PL" b="0" i="0" dirty="0">
                <a:solidFill>
                  <a:srgbClr val="333333"/>
                </a:solidFill>
                <a:effectLst/>
                <a:highlight>
                  <a:srgbClr val="FFFFFF"/>
                </a:highlight>
                <a:latin typeface="Open Sans" panose="020B0606030504020204" pitchFamily="34" charset="0"/>
              </a:rPr>
              <a:t>Interpretacja z dnia 7 października 2020 r. Dyrektor Krajowej Informacji Skarbowej </a:t>
            </a:r>
            <a:r>
              <a:rPr lang="pl-PL" b="1" i="0" dirty="0">
                <a:solidFill>
                  <a:srgbClr val="333333"/>
                </a:solidFill>
                <a:effectLst/>
                <a:highlight>
                  <a:srgbClr val="FFFFFF"/>
                </a:highlight>
                <a:latin typeface="Open Sans" panose="020B0606030504020204" pitchFamily="34" charset="0"/>
              </a:rPr>
              <a:t>0111-KDIB2-1.4010.268.2020.1.BKD</a:t>
            </a:r>
          </a:p>
          <a:p>
            <a:pPr marL="0" indent="0">
              <a:buNone/>
            </a:pPr>
            <a:endParaRPr lang="pl-PL" dirty="0"/>
          </a:p>
        </p:txBody>
      </p:sp>
    </p:spTree>
    <p:extLst>
      <p:ext uri="{BB962C8B-B14F-4D97-AF65-F5344CB8AC3E}">
        <p14:creationId xmlns:p14="http://schemas.microsoft.com/office/powerpoint/2010/main" val="1387403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 wydatkowanie</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pPr algn="l"/>
            <a:r>
              <a:rPr lang="pl-PL" b="0" i="0" dirty="0">
                <a:solidFill>
                  <a:srgbClr val="333333"/>
                </a:solidFill>
                <a:effectLst/>
                <a:highlight>
                  <a:srgbClr val="FFFFFF"/>
                </a:highlight>
                <a:latin typeface="Open Sans" panose="020B0606030504020204" pitchFamily="34" charset="0"/>
              </a:rPr>
              <a:t>Czy w sytuacji uzyskania dochodu podlegającego opodatkowaniu i zwolnienia części dochodu z tytułu przeznaczenia na cel statutowy - oświatowy, będzie mógł odliczyć od dochodu podlegającego opodatkowaniu - zatem od części dochodu nieprzeznaczonego na cele statutowe - oświatowe w 2021 r. - 50% straty podatkowej poniesionej w roku 2020?</a:t>
            </a:r>
            <a:endParaRPr lang="pl-PL" dirty="0"/>
          </a:p>
        </p:txBody>
      </p:sp>
    </p:spTree>
    <p:extLst>
      <p:ext uri="{BB962C8B-B14F-4D97-AF65-F5344CB8AC3E}">
        <p14:creationId xmlns:p14="http://schemas.microsoft.com/office/powerpoint/2010/main" val="1030084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marL="0" indent="0">
              <a:buNone/>
            </a:pPr>
            <a:r>
              <a:rPr lang="pl-PL" sz="2000" i="0" dirty="0">
                <a:solidFill>
                  <a:srgbClr val="000000"/>
                </a:solidFill>
                <a:effectLst/>
                <a:highlight>
                  <a:srgbClr val="FFFFFF"/>
                </a:highlight>
                <a:latin typeface="Merriweather-Regular"/>
              </a:rPr>
              <a:t>Art. 30 ust. 1 pkt 5a ustawy o PIT, zryczałtowany podatek dochodowy w wysokości 12% od przychodów sędziów z tytułu prowadzenia zawodów sportowych (art. 13 pkt 2 ustawy o podatku dochodowym od osób fizycznych) dotyczących działalności wykonywanej osobiście na kwotę nieprzekraczającą 200 zł naliczany </a:t>
            </a:r>
            <a:r>
              <a:rPr lang="pl-PL" sz="2000" i="0" u="sng" dirty="0">
                <a:solidFill>
                  <a:srgbClr val="000000"/>
                </a:solidFill>
                <a:effectLst/>
                <a:highlight>
                  <a:srgbClr val="FFFFFF"/>
                </a:highlight>
                <a:latin typeface="Merriweather-Regular"/>
              </a:rPr>
              <a:t>jest bez odliczenia kosztów uzyskania przychodów</a:t>
            </a:r>
            <a:r>
              <a:rPr lang="pl-PL" b="0" i="0" dirty="0">
                <a:solidFill>
                  <a:srgbClr val="000000"/>
                </a:solidFill>
                <a:effectLst/>
                <a:highlight>
                  <a:srgbClr val="FFFFFF"/>
                </a:highlight>
                <a:latin typeface="Merriweather-Regular"/>
              </a:rPr>
              <a:t>.</a:t>
            </a:r>
          </a:p>
          <a:p>
            <a:pPr marL="0" indent="0">
              <a:buNone/>
            </a:pPr>
            <a:endParaRPr lang="pl-PL" dirty="0">
              <a:solidFill>
                <a:srgbClr val="000000"/>
              </a:solidFill>
              <a:highlight>
                <a:srgbClr val="FFFFFF"/>
              </a:highlight>
              <a:latin typeface="Merriweather-Regular"/>
            </a:endParaRPr>
          </a:p>
          <a:p>
            <a:pPr marL="0" indent="0">
              <a:buNone/>
            </a:pPr>
            <a:r>
              <a:rPr lang="pl-PL" b="1" i="0" dirty="0">
                <a:solidFill>
                  <a:srgbClr val="000000"/>
                </a:solidFill>
                <a:effectLst/>
                <a:highlight>
                  <a:srgbClr val="FFFFFF"/>
                </a:highlight>
                <a:latin typeface="Merriweather-Regular"/>
              </a:rPr>
              <a:t>Interpretacja indywidualna z dnia 7 lutego 2023 r., Dyrektor Krajowej Informacji Skarbowej, sygn. 0113-KDIPT2-3.4011.919.2022.1.KKA</a:t>
            </a:r>
            <a:endParaRPr lang="pl-PL" dirty="0"/>
          </a:p>
        </p:txBody>
      </p:sp>
    </p:spTree>
    <p:extLst>
      <p:ext uri="{BB962C8B-B14F-4D97-AF65-F5344CB8AC3E}">
        <p14:creationId xmlns:p14="http://schemas.microsoft.com/office/powerpoint/2010/main" val="8930875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 wydatkowanie</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fontScale="92500" lnSpcReduction="20000"/>
          </a:bodyPr>
          <a:lstStyle/>
          <a:p>
            <a:pPr algn="l"/>
            <a:r>
              <a:rPr lang="pl-PL" b="0" i="0" dirty="0">
                <a:solidFill>
                  <a:srgbClr val="333333"/>
                </a:solidFill>
                <a:effectLst/>
                <a:highlight>
                  <a:srgbClr val="FFFFFF"/>
                </a:highlight>
                <a:latin typeface="Open Sans" panose="020B0606030504020204" pitchFamily="34" charset="0"/>
              </a:rPr>
              <a:t>W tym miejscu należy zauważyć, że WORD z prowadzonej działalności uzyskuje dochody i przeznacza je na cele statutowe. Dochody przeznaczane na cele statutowe na podstawie </a:t>
            </a:r>
            <a:r>
              <a:rPr lang="pl-PL" b="0" i="0" u="none" strike="noStrike" dirty="0">
                <a:solidFill>
                  <a:srgbClr val="1B7AB8"/>
                </a:solidFill>
                <a:effectLst/>
                <a:highlight>
                  <a:srgbClr val="FFFFFF"/>
                </a:highlight>
                <a:latin typeface="Open Sans" panose="020B0606030504020204" pitchFamily="34" charset="0"/>
                <a:hlinkClick r:id="rId2"/>
              </a:rPr>
              <a:t>art. 17 ust. 1 pkt 4</a:t>
            </a:r>
            <a:r>
              <a:rPr lang="pl-PL" b="0" i="0" dirty="0">
                <a:solidFill>
                  <a:srgbClr val="333333"/>
                </a:solidFill>
                <a:effectLst/>
                <a:highlight>
                  <a:srgbClr val="FFFFFF"/>
                </a:highlight>
                <a:latin typeface="Open Sans" panose="020B0606030504020204" pitchFamily="34" charset="0"/>
              </a:rPr>
              <a:t> </a:t>
            </a:r>
            <a:r>
              <a:rPr lang="pl-PL" b="0" i="0" dirty="0" err="1">
                <a:solidFill>
                  <a:srgbClr val="333333"/>
                </a:solidFill>
                <a:effectLst/>
                <a:highlight>
                  <a:srgbClr val="FFFFFF"/>
                </a:highlight>
                <a:latin typeface="Open Sans" panose="020B0606030504020204" pitchFamily="34" charset="0"/>
              </a:rPr>
              <a:t>u.p.d.o.p</a:t>
            </a:r>
            <a:r>
              <a:rPr lang="pl-PL" b="0" i="0" dirty="0">
                <a:solidFill>
                  <a:srgbClr val="333333"/>
                </a:solidFill>
                <a:effectLst/>
                <a:highlight>
                  <a:srgbClr val="FFFFFF"/>
                </a:highlight>
                <a:latin typeface="Open Sans" panose="020B0606030504020204" pitchFamily="34" charset="0"/>
              </a:rPr>
              <a:t>., korzystają ze zwolnienia przedmiotowego. Dochód wydatkowany na cele nie statutowe nie może natomiast podlegać temu zwolnieniu. W myśl natomiast </a:t>
            </a:r>
            <a:r>
              <a:rPr lang="pl-PL" b="0" i="0" u="none" strike="noStrike" dirty="0">
                <a:solidFill>
                  <a:srgbClr val="1B7AB8"/>
                </a:solidFill>
                <a:effectLst/>
                <a:highlight>
                  <a:srgbClr val="FFFFFF"/>
                </a:highlight>
                <a:latin typeface="Open Sans" panose="020B0606030504020204" pitchFamily="34" charset="0"/>
                <a:hlinkClick r:id="rId3"/>
              </a:rPr>
              <a:t>art. 7 ust. 3 pkt 1</a:t>
            </a:r>
            <a:r>
              <a:rPr lang="pl-PL" b="0" i="0" dirty="0">
                <a:solidFill>
                  <a:srgbClr val="333333"/>
                </a:solidFill>
                <a:effectLst/>
                <a:highlight>
                  <a:srgbClr val="FFFFFF"/>
                </a:highlight>
                <a:latin typeface="Open Sans" panose="020B0606030504020204" pitchFamily="34" charset="0"/>
              </a:rPr>
              <a:t> i </a:t>
            </a:r>
            <a:r>
              <a:rPr lang="pl-PL" b="0" i="0" u="none" strike="noStrike" dirty="0">
                <a:solidFill>
                  <a:srgbClr val="1B7AB8"/>
                </a:solidFill>
                <a:effectLst/>
                <a:highlight>
                  <a:srgbClr val="FFFFFF"/>
                </a:highlight>
                <a:latin typeface="Open Sans" panose="020B0606030504020204" pitchFamily="34" charset="0"/>
                <a:hlinkClick r:id="rId4"/>
              </a:rPr>
              <a:t>3</a:t>
            </a:r>
            <a:r>
              <a:rPr lang="pl-PL" b="0" i="0" dirty="0">
                <a:solidFill>
                  <a:srgbClr val="333333"/>
                </a:solidFill>
                <a:effectLst/>
                <a:highlight>
                  <a:srgbClr val="FFFFFF"/>
                </a:highlight>
                <a:latin typeface="Open Sans" panose="020B0606030504020204" pitchFamily="34" charset="0"/>
              </a:rPr>
              <a:t> oraz </a:t>
            </a:r>
            <a:r>
              <a:rPr lang="pl-PL" b="0" i="0" u="none" strike="noStrike" dirty="0">
                <a:solidFill>
                  <a:srgbClr val="1B7AB8"/>
                </a:solidFill>
                <a:effectLst/>
                <a:highlight>
                  <a:srgbClr val="FFFFFF"/>
                </a:highlight>
                <a:latin typeface="Open Sans" panose="020B0606030504020204" pitchFamily="34" charset="0"/>
                <a:hlinkClick r:id="rId5"/>
              </a:rPr>
              <a:t>ust. 4</a:t>
            </a:r>
            <a:r>
              <a:rPr lang="pl-PL" b="0" i="0" dirty="0">
                <a:solidFill>
                  <a:srgbClr val="333333"/>
                </a:solidFill>
                <a:effectLst/>
                <a:highlight>
                  <a:srgbClr val="FFFFFF"/>
                </a:highlight>
                <a:latin typeface="Open Sans" panose="020B0606030504020204" pitchFamily="34" charset="0"/>
              </a:rPr>
              <a:t> ustawy o CIT, stratą, która może być odliczona w latach następnych będzie jedynie strata poniesiona na działalności innej niż statutowa czyli podlegającej opodatkowaniu. Stwierdzić zatem należy, że strata poniesiona na działalności zwolnionej jest stratą w znaczeniu ekonomicznym, a nie stratą w rozumieniu prawa podatkowego.</a:t>
            </a:r>
            <a:endParaRPr lang="pl-PL" dirty="0">
              <a:solidFill>
                <a:srgbClr val="333333"/>
              </a:solidFill>
              <a:highlight>
                <a:srgbClr val="FFFFFF"/>
              </a:highlight>
              <a:latin typeface="Open Sans" panose="020B0606030504020204" pitchFamily="34" charset="0"/>
            </a:endParaRPr>
          </a:p>
          <a:p>
            <a:pPr algn="l"/>
            <a:r>
              <a:rPr lang="pl-PL" b="0" i="0" dirty="0">
                <a:solidFill>
                  <a:srgbClr val="333333"/>
                </a:solidFill>
                <a:effectLst/>
                <a:highlight>
                  <a:srgbClr val="FFFFFF"/>
                </a:highlight>
                <a:latin typeface="Open Sans" panose="020B0606030504020204" pitchFamily="34" charset="0"/>
              </a:rPr>
              <a:t>Zarówno przychody, jak i koszty wpływające na dochód podatnika (przeznaczony na cele statutowe) pozostają neutralne podatkowo, bowiem tworzą dochód zwolniony z opodatkowania. Konsekwentnie, przy ustalaniu straty z pozostałej działalności, podlegającej opodatkowaniu - powyższych przychodów i kosztów ich uzyskania - również się nie uwzględnia. Wystąpienie straty w znaczeniu ekonomicznym nie może, w świetle przywołanych definicji dochodu i straty, przekładać się na stratę podatkową, której wielkość determinują przychody nie objęte zwolnieniami oraz wydatki zaliczane do kosztów uzyskania przychodów. Tym samym, jeżeli strata została poniesiona na działalności statutowej to nie będzie mogła obniżać dochodów uzyskanych z działalności pozostałej - opodatkowanej.</a:t>
            </a:r>
            <a:endParaRPr lang="pl-PL" dirty="0"/>
          </a:p>
        </p:txBody>
      </p:sp>
    </p:spTree>
    <p:extLst>
      <p:ext uri="{BB962C8B-B14F-4D97-AF65-F5344CB8AC3E}">
        <p14:creationId xmlns:p14="http://schemas.microsoft.com/office/powerpoint/2010/main" val="42339137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PFRON</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a:bodyPr>
          <a:lstStyle/>
          <a:p>
            <a:pPr algn="l"/>
            <a:r>
              <a:rPr lang="pl-PL" b="0" i="0" dirty="0">
                <a:solidFill>
                  <a:srgbClr val="212529"/>
                </a:solidFill>
                <a:effectLst/>
                <a:latin typeface="Fira Sans" panose="020B0503050000020004" pitchFamily="34" charset="0"/>
              </a:rPr>
              <a:t>Biorąc pod uwagę powołane przepisy, wskazać należy, że wymienione w opisie stanu faktycznego wydatki (wpłaty na PFRON, odsetki budżetowe itp.), wyłączone przez podatnika z kosztów uzyskania przychodów, stanowią dochód niekorzystający ze zwolnienia przedmiotowego, o którym mowa w art. 17 ust. 1 pkt 4 ustawy o CIT, ponieważ nie są to wydatki przeznaczone na cele statutowe.</a:t>
            </a:r>
          </a:p>
        </p:txBody>
      </p:sp>
    </p:spTree>
    <p:extLst>
      <p:ext uri="{BB962C8B-B14F-4D97-AF65-F5344CB8AC3E}">
        <p14:creationId xmlns:p14="http://schemas.microsoft.com/office/powerpoint/2010/main" val="2026815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Dochód zwolniony a występowanie strat</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p:txBody>
          <a:bodyPr>
            <a:normAutofit lnSpcReduction="10000"/>
          </a:bodyPr>
          <a:lstStyle/>
          <a:p>
            <a:pPr algn="l"/>
            <a:r>
              <a:rPr lang="pl-PL" b="0" i="0" dirty="0">
                <a:solidFill>
                  <a:srgbClr val="212529"/>
                </a:solidFill>
                <a:effectLst/>
                <a:latin typeface="Fira Sans" panose="020B0503050000020004" pitchFamily="34" charset="0"/>
              </a:rPr>
              <a:t>Należy także zauważyć, iż ww. wydatki na cele </a:t>
            </a:r>
            <a:r>
              <a:rPr lang="pl-PL" b="0" i="0" dirty="0" err="1">
                <a:solidFill>
                  <a:srgbClr val="212529"/>
                </a:solidFill>
                <a:effectLst/>
                <a:latin typeface="Fira Sans" panose="020B0503050000020004" pitchFamily="34" charset="0"/>
              </a:rPr>
              <a:t>niestatutowe</a:t>
            </a:r>
            <a:r>
              <a:rPr lang="pl-PL" b="0" i="0" dirty="0">
                <a:solidFill>
                  <a:srgbClr val="212529"/>
                </a:solidFill>
                <a:effectLst/>
                <a:latin typeface="Fira Sans" panose="020B0503050000020004" pitchFamily="34" charset="0"/>
              </a:rPr>
              <a:t> - jako stanowiące dochód podlegający opodatkowaniu - pomniejszą kwotę niewydatkowanego dotychczas dochodu uzyskanego w danym roku podatkowym i zadeklarowanego jako dochód wolny od opodatkowania na podstawie art. 17 ust. 1 pkt 4 ustawy o CIT oraz przeznaczonego do wydatkowania na cele statutowe w kolejnych latach podatkowych.</a:t>
            </a:r>
          </a:p>
          <a:p>
            <a:pPr algn="l"/>
            <a:r>
              <a:rPr lang="pl-PL" b="0" i="0" dirty="0">
                <a:solidFill>
                  <a:srgbClr val="212529"/>
                </a:solidFill>
                <a:effectLst/>
                <a:latin typeface="Fira Sans" panose="020B0503050000020004" pitchFamily="34" charset="0"/>
              </a:rPr>
              <a:t>Należy zatem zgodzić się z Wnioskodawcą, iż w przypadku poniesienia w danym roku podatkowym straty, w sytuacji, gdy nie występuje niewydatkowany wcześniej dochód z poprzednich lat podatkowych, zadeklarowany jako wolny od opodatkowania na podstawie art. 17 ust. 1 pkt 4 ustawy o CIT i przeznaczony do wydatkowania w następnych latach podatkowych, ww. wydatki na cele </a:t>
            </a:r>
            <a:r>
              <a:rPr lang="pl-PL" b="0" i="0" dirty="0" err="1">
                <a:solidFill>
                  <a:srgbClr val="212529"/>
                </a:solidFill>
                <a:effectLst/>
                <a:latin typeface="Fira Sans" panose="020B0503050000020004" pitchFamily="34" charset="0"/>
              </a:rPr>
              <a:t>niestatutowe</a:t>
            </a:r>
            <a:r>
              <a:rPr lang="pl-PL" b="0" i="0" dirty="0">
                <a:solidFill>
                  <a:srgbClr val="212529"/>
                </a:solidFill>
                <a:effectLst/>
                <a:latin typeface="Fira Sans" panose="020B0503050000020004" pitchFamily="34" charset="0"/>
              </a:rPr>
              <a:t> nie podlegają opodatkowaniu podatkiem dochodowym od osób prawnych. Zatem w opisanej sytuacji na Wnioskodawcy nie ciąży obowiązek ustalenia i odprowadzenia podatku dochodowego od osób prawnych od ww. wyłączonych z kosztów uzyskania przychodów opłat PERON i odsetek budżetowych</a:t>
            </a:r>
          </a:p>
          <a:p>
            <a:pPr marL="0" indent="0">
              <a:buNone/>
            </a:pPr>
            <a:endParaRPr lang="pl-PL" b="0" i="0" dirty="0">
              <a:solidFill>
                <a:srgbClr val="212529"/>
              </a:solidFill>
              <a:effectLst/>
              <a:latin typeface="Fira Sans" panose="020B0503050000020004" pitchFamily="34" charset="0"/>
            </a:endParaRPr>
          </a:p>
        </p:txBody>
      </p:sp>
    </p:spTree>
    <p:extLst>
      <p:ext uri="{BB962C8B-B14F-4D97-AF65-F5344CB8AC3E}">
        <p14:creationId xmlns:p14="http://schemas.microsoft.com/office/powerpoint/2010/main" val="561745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65F3D5-1EAF-4861-BE88-5BE61B769F23}"/>
              </a:ext>
            </a:extLst>
          </p:cNvPr>
          <p:cNvSpPr>
            <a:spLocks noGrp="1"/>
          </p:cNvSpPr>
          <p:nvPr>
            <p:ph type="title"/>
          </p:nvPr>
        </p:nvSpPr>
        <p:spPr/>
        <p:txBody>
          <a:bodyPr/>
          <a:lstStyle/>
          <a:p>
            <a:r>
              <a:rPr lang="pl-PL" dirty="0"/>
              <a:t>Odsetki od lokat</a:t>
            </a:r>
          </a:p>
        </p:txBody>
      </p:sp>
      <p:sp>
        <p:nvSpPr>
          <p:cNvPr id="3" name="Symbol zastępczy zawartości 2">
            <a:extLst>
              <a:ext uri="{FF2B5EF4-FFF2-40B4-BE49-F238E27FC236}">
                <a16:creationId xmlns:a16="http://schemas.microsoft.com/office/drawing/2014/main" id="{E283EACC-5887-4528-BCED-CF4EF4120744}"/>
              </a:ext>
            </a:extLst>
          </p:cNvPr>
          <p:cNvSpPr>
            <a:spLocks noGrp="1"/>
          </p:cNvSpPr>
          <p:nvPr>
            <p:ph idx="1"/>
          </p:nvPr>
        </p:nvSpPr>
        <p:spPr>
          <a:xfrm>
            <a:off x="581192" y="2180496"/>
            <a:ext cx="11029615" cy="4677504"/>
          </a:xfrm>
        </p:spPr>
        <p:txBody>
          <a:bodyPr>
            <a:normAutofit/>
          </a:bodyPr>
          <a:lstStyle/>
          <a:p>
            <a:pPr algn="l"/>
            <a:r>
              <a:rPr lang="pl-PL" b="0" i="0" dirty="0">
                <a:solidFill>
                  <a:srgbClr val="212529"/>
                </a:solidFill>
                <a:effectLst/>
                <a:latin typeface="Fira Sans" panose="020B0503050000020004" pitchFamily="34" charset="0"/>
              </a:rPr>
              <a:t>Zdaniem Wnioskodawcy, środki pieniężne zgromadzone przez Fundację z tytułu darowizn nie generują przychodu podatkowego w momencie przeznaczenia tych środków na lokatę bankową. Wpływ środków pieniężnych z tytułu darowizn od osób prywatnych i podmiotów gospodarczych generuje przychód zwolniony na podstawie art. 17 ust. 1 pkt 4 ustawy z dnia 15 lutego 1992 r. o podatku dochodowym od osób prawnych, w momencie ich otrzymania. Przekazanie środków pieniężnych na lokatę stanowi inwestycję krótkookresową o charakterze zwrotnym, a tym samym nie stanowi dochodu przeznaczonego na cele inne niż statutowe. Przychód pojawia się w momencie otrzymania odsetek od lokaty. Ten przychód również korzysta ze zwolnienia na podstawie art. 17 ust. 1 pkt 4 ustawy z dnia 15 lutego 1992 r. o podatku dochodowym od osób prawnych, ponieważ stanowi dochód przeznaczony na cele statutowe Fundacji.</a:t>
            </a:r>
          </a:p>
          <a:p>
            <a:pPr algn="l"/>
            <a:r>
              <a:rPr lang="pl-PL" b="1" i="0" dirty="0">
                <a:solidFill>
                  <a:srgbClr val="212529"/>
                </a:solidFill>
                <a:effectLst/>
                <a:latin typeface="Fira Sans" panose="020B0503050000020004" pitchFamily="34" charset="0"/>
              </a:rPr>
              <a:t>W</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świetle</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obowiązującego</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stanu</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prawnego</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stanowisko</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Wnioskodawcy</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w</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sprawie</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oceny</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prawnej</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przedstawionego</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stanu</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faktycznego</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uznaje</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się</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za</a:t>
            </a:r>
            <a:r>
              <a:rPr lang="pl-PL" b="0" i="0" dirty="0">
                <a:solidFill>
                  <a:srgbClr val="212529"/>
                </a:solidFill>
                <a:effectLst/>
                <a:latin typeface="Fira Sans" panose="020B0503050000020004" pitchFamily="34" charset="0"/>
              </a:rPr>
              <a:t> </a:t>
            </a:r>
            <a:r>
              <a:rPr lang="pl-PL" b="1" i="0" dirty="0">
                <a:solidFill>
                  <a:srgbClr val="212529"/>
                </a:solidFill>
                <a:effectLst/>
                <a:latin typeface="Fira Sans" panose="020B0503050000020004" pitchFamily="34" charset="0"/>
              </a:rPr>
              <a:t>prawidłowe.</a:t>
            </a:r>
            <a:endParaRPr lang="pl-PL" b="0" i="0" dirty="0">
              <a:solidFill>
                <a:srgbClr val="212529"/>
              </a:solidFill>
              <a:effectLst/>
              <a:latin typeface="Fira Sans" panose="020B0503050000020004" pitchFamily="34" charset="0"/>
            </a:endParaRPr>
          </a:p>
          <a:p>
            <a:pPr marL="0" indent="0">
              <a:buNone/>
            </a:pPr>
            <a:endParaRPr lang="pl-PL" b="0" i="0" dirty="0">
              <a:solidFill>
                <a:srgbClr val="232323"/>
              </a:solidFill>
              <a:effectLst/>
              <a:latin typeface="Fira Sans" panose="020B0503050000020004" pitchFamily="34" charset="0"/>
            </a:endParaRPr>
          </a:p>
          <a:p>
            <a:pPr marL="0" indent="0">
              <a:buNone/>
            </a:pPr>
            <a:r>
              <a:rPr lang="pl-PL" dirty="0">
                <a:solidFill>
                  <a:srgbClr val="232323"/>
                </a:solidFill>
                <a:latin typeface="Fira Sans" panose="020B0503050000020004" pitchFamily="34" charset="0"/>
              </a:rPr>
              <a:t>- </a:t>
            </a:r>
            <a:r>
              <a:rPr lang="pl-PL" b="0" i="0" dirty="0">
                <a:solidFill>
                  <a:srgbClr val="232323"/>
                </a:solidFill>
                <a:effectLst/>
                <a:latin typeface="Fira Sans" panose="020B0503050000020004" pitchFamily="34" charset="0"/>
              </a:rPr>
              <a:t>2461-IBPB-1-3.4510.1060.2016.1.SK</a:t>
            </a:r>
            <a:br>
              <a:rPr lang="pl-PL" dirty="0"/>
            </a:br>
            <a:endParaRPr lang="pl-PL" b="0" i="0" dirty="0">
              <a:solidFill>
                <a:srgbClr val="212529"/>
              </a:solidFill>
              <a:effectLst/>
              <a:latin typeface="Fira Sans" panose="020B0503050000020004" pitchFamily="34" charset="0"/>
            </a:endParaRPr>
          </a:p>
        </p:txBody>
      </p:sp>
    </p:spTree>
    <p:extLst>
      <p:ext uri="{BB962C8B-B14F-4D97-AF65-F5344CB8AC3E}">
        <p14:creationId xmlns:p14="http://schemas.microsoft.com/office/powerpoint/2010/main" val="37209786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9F788C-839C-37BF-7042-4266E0712213}"/>
              </a:ext>
            </a:extLst>
          </p:cNvPr>
          <p:cNvSpPr>
            <a:spLocks noGrp="1"/>
          </p:cNvSpPr>
          <p:nvPr>
            <p:ph type="ctrTitle"/>
          </p:nvPr>
        </p:nvSpPr>
        <p:spPr/>
        <p:txBody>
          <a:bodyPr/>
          <a:lstStyle/>
          <a:p>
            <a:r>
              <a:rPr lang="pl-PL" dirty="0"/>
              <a:t>Dziękujemy za uwagę!</a:t>
            </a:r>
          </a:p>
        </p:txBody>
      </p:sp>
      <p:sp>
        <p:nvSpPr>
          <p:cNvPr id="3" name="Podtytuł 2">
            <a:extLst>
              <a:ext uri="{FF2B5EF4-FFF2-40B4-BE49-F238E27FC236}">
                <a16:creationId xmlns:a16="http://schemas.microsoft.com/office/drawing/2014/main" id="{9D9E037E-D5D1-4758-E6A1-D50301FDEAAB}"/>
              </a:ext>
            </a:extLst>
          </p:cNvPr>
          <p:cNvSpPr>
            <a:spLocks noGrp="1"/>
          </p:cNvSpPr>
          <p:nvPr>
            <p:ph type="subTitle" idx="1"/>
          </p:nvPr>
        </p:nvSpPr>
        <p:spPr>
          <a:xfrm>
            <a:off x="8325293" y="5007935"/>
            <a:ext cx="3267480" cy="849165"/>
          </a:xfrm>
        </p:spPr>
        <p:txBody>
          <a:bodyPr>
            <a:normAutofit/>
          </a:bodyPr>
          <a:lstStyle/>
          <a:p>
            <a:pPr lvl="0" algn="r" defTabSz="914400">
              <a:spcBef>
                <a:spcPts val="0"/>
              </a:spcBef>
              <a:spcAft>
                <a:spcPts val="0"/>
              </a:spcAft>
              <a:buClrTx/>
              <a:buSzTx/>
              <a:defRPr/>
            </a:pPr>
            <a:r>
              <a:rPr lang="pl-PL" dirty="0">
                <a:solidFill>
                  <a:prstClr val="white"/>
                </a:solidFill>
                <a:latin typeface="Neue Haas Grotesk Text Pro" panose="020B0604020202020204" pitchFamily="34" charset="-18"/>
              </a:rPr>
              <a:t>Wojciech </a:t>
            </a:r>
            <a:r>
              <a:rPr lang="pl-PL" dirty="0" err="1">
                <a:solidFill>
                  <a:prstClr val="white"/>
                </a:solidFill>
                <a:latin typeface="Neue Haas Grotesk Text Pro" panose="020B0604020202020204" pitchFamily="34" charset="-18"/>
              </a:rPr>
              <a:t>Gandurski</a:t>
            </a:r>
            <a:endParaRPr lang="pl-PL" dirty="0">
              <a:solidFill>
                <a:prstClr val="white"/>
              </a:solidFill>
              <a:latin typeface="Neue Haas Grotesk Text Pro" panose="020B0604020202020204" pitchFamily="34" charset="-18"/>
            </a:endParaRPr>
          </a:p>
          <a:p>
            <a:pPr lvl="0" algn="r" defTabSz="914400">
              <a:spcBef>
                <a:spcPts val="0"/>
              </a:spcBef>
              <a:spcAft>
                <a:spcPts val="0"/>
              </a:spcAft>
              <a:buClrTx/>
              <a:buSzTx/>
              <a:defRPr/>
            </a:pPr>
            <a:r>
              <a:rPr lang="pl-PL" dirty="0">
                <a:solidFill>
                  <a:prstClr val="white"/>
                </a:solidFill>
                <a:latin typeface="Neue Haas Grotesk Text Pro" panose="020B0604020202020204" pitchFamily="34" charset="-18"/>
              </a:rPr>
              <a:t>r</a:t>
            </a:r>
            <a:r>
              <a:rPr lang="pl-PL" cap="none" dirty="0">
                <a:solidFill>
                  <a:prstClr val="white"/>
                </a:solidFill>
                <a:latin typeface="Neue Haas Grotesk Text Pro" panose="020B0604020202020204" pitchFamily="34" charset="-18"/>
              </a:rPr>
              <a:t>adca prawny</a:t>
            </a:r>
          </a:p>
          <a:p>
            <a:pPr lvl="0" algn="r" defTabSz="914400">
              <a:spcBef>
                <a:spcPts val="0"/>
              </a:spcBef>
              <a:spcAft>
                <a:spcPts val="0"/>
              </a:spcAft>
              <a:buClrTx/>
              <a:buSzTx/>
              <a:defRPr/>
            </a:pPr>
            <a:endParaRPr lang="pl-PL" cap="none" dirty="0">
              <a:solidFill>
                <a:prstClr val="white"/>
              </a:solidFill>
              <a:latin typeface="Neue Haas Grotesk Text Pro" panose="020B0604020202020204" pitchFamily="34" charset="-18"/>
            </a:endParaRPr>
          </a:p>
          <a:p>
            <a:pPr lvl="0" algn="r" defTabSz="914400">
              <a:spcBef>
                <a:spcPts val="0"/>
              </a:spcBef>
              <a:spcAft>
                <a:spcPts val="0"/>
              </a:spcAft>
              <a:buClrTx/>
              <a:buSzTx/>
              <a:defRPr/>
            </a:pPr>
            <a:endParaRPr lang="pl-PL" cap="none" dirty="0">
              <a:solidFill>
                <a:prstClr val="white"/>
              </a:solidFill>
              <a:latin typeface="Neue Haas Grotesk Text Pro" panose="020B0604020202020204" pitchFamily="34" charset="-18"/>
            </a:endParaRPr>
          </a:p>
          <a:p>
            <a:pPr lvl="0" algn="r" defTabSz="914400">
              <a:spcBef>
                <a:spcPts val="0"/>
              </a:spcBef>
              <a:spcAft>
                <a:spcPts val="0"/>
              </a:spcAft>
              <a:buClrTx/>
              <a:buSzTx/>
              <a:defRPr/>
            </a:pPr>
            <a:endParaRPr lang="pl-PL" cap="none" dirty="0">
              <a:solidFill>
                <a:prstClr val="white"/>
              </a:solidFill>
              <a:latin typeface="Neue Haas Grotesk Text Pro" panose="020B0604020202020204" pitchFamily="34" charset="-18"/>
            </a:endParaRPr>
          </a:p>
          <a:p>
            <a:endParaRPr lang="pl-PL" b="1" dirty="0"/>
          </a:p>
        </p:txBody>
      </p:sp>
    </p:spTree>
    <p:extLst>
      <p:ext uri="{BB962C8B-B14F-4D97-AF65-F5344CB8AC3E}">
        <p14:creationId xmlns:p14="http://schemas.microsoft.com/office/powerpoint/2010/main" val="394921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Diety krajowe	</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algn="l"/>
            <a:r>
              <a:rPr lang="pl-PL" b="1" i="0" dirty="0">
                <a:solidFill>
                  <a:srgbClr val="202124"/>
                </a:solidFill>
                <a:effectLst/>
                <a:highlight>
                  <a:srgbClr val="FFFFFF"/>
                </a:highlight>
                <a:latin typeface="Google Sans"/>
              </a:rPr>
              <a:t>Dieta krajowa 2024 – stawka</a:t>
            </a:r>
            <a:endParaRPr lang="pl-PL" b="0" i="0" dirty="0">
              <a:solidFill>
                <a:srgbClr val="202124"/>
              </a:solidFill>
              <a:effectLst/>
              <a:highlight>
                <a:srgbClr val="FFFFFF"/>
              </a:highlight>
              <a:latin typeface="Google Sans"/>
            </a:endParaRPr>
          </a:p>
          <a:p>
            <a:pPr algn="l">
              <a:buFont typeface="Arial" panose="020B0604020202020204" pitchFamily="34" charset="0"/>
              <a:buChar char="•"/>
            </a:pPr>
            <a:r>
              <a:rPr lang="pl-PL" b="0" i="0" dirty="0">
                <a:solidFill>
                  <a:srgbClr val="202124"/>
                </a:solidFill>
                <a:effectLst/>
                <a:highlight>
                  <a:srgbClr val="FFFFFF"/>
                </a:highlight>
                <a:latin typeface="Google Sans"/>
              </a:rPr>
              <a:t>podróż trwa poniżej 8 godzin - 0 zł</a:t>
            </a:r>
          </a:p>
          <a:p>
            <a:pPr algn="l">
              <a:buFont typeface="Arial" panose="020B0604020202020204" pitchFamily="34" charset="0"/>
              <a:buChar char="•"/>
            </a:pPr>
            <a:r>
              <a:rPr lang="pl-PL" b="0" i="0" dirty="0">
                <a:solidFill>
                  <a:srgbClr val="202124"/>
                </a:solidFill>
                <a:effectLst/>
                <a:highlight>
                  <a:srgbClr val="FFFFFF"/>
                </a:highlight>
                <a:latin typeface="Google Sans"/>
              </a:rPr>
              <a:t>podróż trwa od 8 do 12 godzin - 22,50 zł</a:t>
            </a:r>
          </a:p>
          <a:p>
            <a:pPr algn="l">
              <a:buFont typeface="Arial" panose="020B0604020202020204" pitchFamily="34" charset="0"/>
              <a:buChar char="•"/>
            </a:pPr>
            <a:r>
              <a:rPr lang="pl-PL" b="0" i="0" dirty="0">
                <a:solidFill>
                  <a:srgbClr val="202124"/>
                </a:solidFill>
                <a:effectLst/>
                <a:highlight>
                  <a:srgbClr val="FFFFFF"/>
                </a:highlight>
                <a:latin typeface="Google Sans"/>
              </a:rPr>
              <a:t>podróż trwa od 12 do 24 godzin - 45,00 zł</a:t>
            </a:r>
          </a:p>
          <a:p>
            <a:pPr algn="l">
              <a:buFont typeface="Arial" panose="020B0604020202020204" pitchFamily="34" charset="0"/>
              <a:buChar char="•"/>
            </a:pPr>
            <a:r>
              <a:rPr lang="pl-PL" b="0" i="0" dirty="0">
                <a:solidFill>
                  <a:srgbClr val="202124"/>
                </a:solidFill>
                <a:effectLst/>
                <a:highlight>
                  <a:srgbClr val="FFFFFF"/>
                </a:highlight>
                <a:latin typeface="Google Sans"/>
              </a:rPr>
              <a:t>podróż trwa dłużej niż dobę - 45,00 zł za każdą dobę + 22,50 zł za rozpoczętą dobę do 8 godzin lub 45,00 zł za rozpoczętą dobę ponad 8 godzin.</a:t>
            </a:r>
          </a:p>
          <a:p>
            <a:pPr marL="0" indent="0">
              <a:buNone/>
            </a:pPr>
            <a:endParaRPr lang="pl-PL" b="0" i="0" dirty="0">
              <a:solidFill>
                <a:srgbClr val="000000"/>
              </a:solidFill>
              <a:effectLst/>
              <a:highlight>
                <a:srgbClr val="FFFFFF"/>
              </a:highlight>
              <a:latin typeface="Roboto-Regular"/>
            </a:endParaRPr>
          </a:p>
          <a:p>
            <a:pPr marL="0" indent="0">
              <a:buNone/>
            </a:pPr>
            <a:r>
              <a:rPr lang="pl-PL" b="0" i="0" dirty="0">
                <a:solidFill>
                  <a:srgbClr val="000000"/>
                </a:solidFill>
                <a:effectLst/>
                <a:highlight>
                  <a:srgbClr val="FFFFFF"/>
                </a:highlight>
                <a:latin typeface="Roboto-Regular"/>
              </a:rPr>
              <a:t>Jeśli pracownik ma zapewnione całodzienne bezpłatne wyżywienie, nie przysługuje mu dieta krajowa.</a:t>
            </a:r>
            <a:endParaRPr lang="pl-PL" dirty="0"/>
          </a:p>
        </p:txBody>
      </p:sp>
    </p:spTree>
    <p:extLst>
      <p:ext uri="{BB962C8B-B14F-4D97-AF65-F5344CB8AC3E}">
        <p14:creationId xmlns:p14="http://schemas.microsoft.com/office/powerpoint/2010/main" val="181566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Zwrot kosztów dojazdu</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a:bodyPr>
          <a:lstStyle/>
          <a:p>
            <a:pPr marL="0" indent="0">
              <a:buNone/>
            </a:pPr>
            <a:r>
              <a:rPr lang="pl-PL" sz="2000" b="0" i="0" dirty="0">
                <a:solidFill>
                  <a:srgbClr val="000000"/>
                </a:solidFill>
                <a:effectLst/>
                <a:highlight>
                  <a:srgbClr val="FFFFFF"/>
                </a:highlight>
                <a:latin typeface="Roboto-Regular"/>
              </a:rPr>
              <a:t>Zwrot kosztów przejazdów w delegacji to obowiązek pracodawcy. Pracownik musi w tym celu udokumentować ceny biletów środków transportu. Co więcej, na wniosek pracownika pracodawca może zgodzić się na przejazdy samochodem osobowym, (nawet motocyklem czy motorowerem), które nie są własnością pracodawcy. W takiej sytuacji liczbę przejechanych kilometrów należy pomnożyć przez stawkę za 1 km przebiegu (stawka nie wyższa niż określona w przepisach wydanych na podstawie art. 34a ust. 2 ustawy o transporcie drogowym).</a:t>
            </a:r>
            <a:endParaRPr lang="pl-PL" sz="2000" dirty="0"/>
          </a:p>
        </p:txBody>
      </p:sp>
    </p:spTree>
    <p:extLst>
      <p:ext uri="{BB962C8B-B14F-4D97-AF65-F5344CB8AC3E}">
        <p14:creationId xmlns:p14="http://schemas.microsoft.com/office/powerpoint/2010/main" val="386309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Zwrot kosztów noclegu</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normAutofit/>
          </a:bodyPr>
          <a:lstStyle/>
          <a:p>
            <a:pPr marL="0" indent="0">
              <a:buNone/>
            </a:pPr>
            <a:r>
              <a:rPr lang="pl-PL" sz="2400" b="0" i="0" dirty="0">
                <a:solidFill>
                  <a:srgbClr val="000000"/>
                </a:solidFill>
                <a:effectLst/>
                <a:highlight>
                  <a:srgbClr val="FFFFFF"/>
                </a:highlight>
                <a:latin typeface="Roboto-Regular"/>
              </a:rPr>
              <a:t>Zwrot kosztów noclegu w delegacji powinien być poprzedzony przedstawieniem rachunku przez pracownika. Pracodawca nie zawsze zapłaci pełną kwotę noclegu. Przepisy limitują zwrot kosztów noclegu za dobę hotelową maksymalnie do dwudziestokrotności stawki diety za dobę podróży służbowej. Dokonując obliczenia 20 x 45,00 zł, otrzymujemy wynik 900,00 zł. Pracodawca może wyrazić zgodę na zwrot kosztów noclegu przewyższających 900 zł w uzasadnionych przypadkach.</a:t>
            </a:r>
            <a:endParaRPr lang="pl-PL" sz="2400" dirty="0"/>
          </a:p>
        </p:txBody>
      </p:sp>
    </p:spTree>
    <p:extLst>
      <p:ext uri="{BB962C8B-B14F-4D97-AF65-F5344CB8AC3E}">
        <p14:creationId xmlns:p14="http://schemas.microsoft.com/office/powerpoint/2010/main" val="3971540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algn="l" fontAlgn="base"/>
            <a:r>
              <a:rPr lang="pl-PL" sz="2400" b="0" i="0" dirty="0">
                <a:solidFill>
                  <a:srgbClr val="000000"/>
                </a:solidFill>
                <a:effectLst/>
                <a:highlight>
                  <a:srgbClr val="FFFFFF"/>
                </a:highlight>
                <a:latin typeface="Roboto-Regular"/>
              </a:rPr>
              <a:t>Jeśli pracodawca nie zapewnił noclegu i pracownik nie przedstawił rachunku za nocleg, rozlicza się ryczałtowo. Kwota ryczałtowa to 150% stawki dziennej czyli 135,00 zł za nocleg trwający co najmniej 6 godzin (między godziną 21:00 a 7:00).</a:t>
            </a:r>
          </a:p>
          <a:p>
            <a:pPr algn="l" fontAlgn="base"/>
            <a:r>
              <a:rPr lang="pl-PL" sz="2400" b="0" i="0" dirty="0">
                <a:solidFill>
                  <a:srgbClr val="000000"/>
                </a:solidFill>
                <a:effectLst/>
                <a:highlight>
                  <a:srgbClr val="FFFFFF"/>
                </a:highlight>
                <a:latin typeface="Roboto-Regular"/>
              </a:rPr>
              <a:t>Należy mieć na uwadze, że zwrot kosztów noclegu nie będzie miał miejsca w przypadku przejazdów pracownika w porze nocnej oraz gdy zdaniem pracodawcy pracownik może wracać na noc do miejscowości swojego stałego lub czasowego pobytu.</a:t>
            </a:r>
          </a:p>
          <a:p>
            <a:endParaRPr lang="pl-PL" dirty="0"/>
          </a:p>
        </p:txBody>
      </p:sp>
    </p:spTree>
    <p:extLst>
      <p:ext uri="{BB962C8B-B14F-4D97-AF65-F5344CB8AC3E}">
        <p14:creationId xmlns:p14="http://schemas.microsoft.com/office/powerpoint/2010/main" val="301182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Diety w podróży zagranicznej	</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p:txBody>
          <a:bodyPr/>
          <a:lstStyle/>
          <a:p>
            <a:pPr algn="l"/>
            <a:r>
              <a:rPr lang="pl-PL" dirty="0">
                <a:solidFill>
                  <a:srgbClr val="1A1A1A"/>
                </a:solidFill>
                <a:highlight>
                  <a:srgbClr val="FFFFFF"/>
                </a:highlight>
                <a:latin typeface="Roboto" panose="02000000000000000000" pitchFamily="2" charset="0"/>
              </a:rPr>
              <a:t>W</a:t>
            </a:r>
            <a:r>
              <a:rPr lang="pl-PL" b="0" i="0" dirty="0">
                <a:solidFill>
                  <a:srgbClr val="1A1A1A"/>
                </a:solidFill>
                <a:effectLst/>
                <a:highlight>
                  <a:srgbClr val="FFFFFF"/>
                </a:highlight>
                <a:latin typeface="Roboto" panose="02000000000000000000" pitchFamily="2" charset="0"/>
              </a:rPr>
              <a:t> zakresie naliczania diet zagranicznych (np. określonych w regulaminie wynagradzania), dla obliczania diet stosuje się stawki określone w rozporządzeniu Ministra Rodziny i Polityki Społecznej z dnia 25 października 2022 r. zmieniające rozporządzenie w sprawie należności przysługujących pracownikowi zatrudnionemu w państwowej lub samorządowej jednostce sfery budżetowej z tytułu podróży służbowej (Dz. U. poz. 2302).</a:t>
            </a:r>
          </a:p>
          <a:p>
            <a:pPr algn="l"/>
            <a:r>
              <a:rPr lang="pl-PL" b="0" i="0" dirty="0">
                <a:solidFill>
                  <a:srgbClr val="1A1A1A"/>
                </a:solidFill>
                <a:effectLst/>
                <a:highlight>
                  <a:srgbClr val="FFFFFF"/>
                </a:highlight>
                <a:latin typeface="Roboto" panose="02000000000000000000" pitchFamily="2" charset="0"/>
              </a:rPr>
              <a:t>Wysokość diety w podróży zagranicznej </a:t>
            </a:r>
            <a:r>
              <a:rPr lang="pl-PL" b="1" i="0" dirty="0">
                <a:solidFill>
                  <a:srgbClr val="1A1A1A"/>
                </a:solidFill>
                <a:effectLst/>
                <a:highlight>
                  <a:srgbClr val="FFFFFF"/>
                </a:highlight>
                <a:latin typeface="Roboto" panose="02000000000000000000" pitchFamily="2" charset="0"/>
              </a:rPr>
              <a:t>zależy od państwa, do którego jedzie pracownik</a:t>
            </a:r>
            <a:r>
              <a:rPr lang="pl-PL" b="0" i="0" dirty="0">
                <a:solidFill>
                  <a:srgbClr val="1A1A1A"/>
                </a:solidFill>
                <a:effectLst/>
                <a:highlight>
                  <a:srgbClr val="FFFFFF"/>
                </a:highlight>
                <a:latin typeface="Roboto" panose="02000000000000000000" pitchFamily="2" charset="0"/>
              </a:rPr>
              <a:t>. Przykładowo w przypadku Niemiec jest to 49 euro, w przypadku Ukrainy – 41 Euro, Wielkiej Brytanii – 45 funtów.</a:t>
            </a:r>
          </a:p>
          <a:p>
            <a:endParaRPr lang="pl-PL" dirty="0"/>
          </a:p>
        </p:txBody>
      </p:sp>
    </p:spTree>
    <p:extLst>
      <p:ext uri="{BB962C8B-B14F-4D97-AF65-F5344CB8AC3E}">
        <p14:creationId xmlns:p14="http://schemas.microsoft.com/office/powerpoint/2010/main" val="3250983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49E3F33-3758-F799-62EE-36C58773EAD3}"/>
              </a:ext>
            </a:extLst>
          </p:cNvPr>
          <p:cNvSpPr>
            <a:spLocks noGrp="1"/>
          </p:cNvSpPr>
          <p:nvPr>
            <p:ph type="title"/>
          </p:nvPr>
        </p:nvSpPr>
        <p:spPr/>
        <p:txBody>
          <a:bodyPr/>
          <a:lstStyle/>
          <a:p>
            <a:r>
              <a:rPr lang="pl-PL" dirty="0"/>
              <a:t>Dieta w podroży zagranicznej</a:t>
            </a:r>
          </a:p>
        </p:txBody>
      </p:sp>
      <p:sp>
        <p:nvSpPr>
          <p:cNvPr id="3" name="Symbol zastępczy zawartości 2">
            <a:extLst>
              <a:ext uri="{FF2B5EF4-FFF2-40B4-BE49-F238E27FC236}">
                <a16:creationId xmlns:a16="http://schemas.microsoft.com/office/drawing/2014/main" id="{FBA21423-AF0E-BBED-7055-59CDB56F6643}"/>
              </a:ext>
            </a:extLst>
          </p:cNvPr>
          <p:cNvSpPr>
            <a:spLocks noGrp="1"/>
          </p:cNvSpPr>
          <p:nvPr>
            <p:ph idx="1"/>
          </p:nvPr>
        </p:nvSpPr>
        <p:spPr>
          <a:xfrm>
            <a:off x="581192" y="2128839"/>
            <a:ext cx="11029615" cy="4215736"/>
          </a:xfrm>
        </p:spPr>
        <p:txBody>
          <a:bodyPr>
            <a:normAutofit lnSpcReduction="10000"/>
          </a:bodyPr>
          <a:lstStyle/>
          <a:p>
            <a:pPr marL="0" indent="0">
              <a:buNone/>
            </a:pPr>
            <a:r>
              <a:rPr lang="pl-PL" sz="2400" dirty="0">
                <a:solidFill>
                  <a:srgbClr val="1A1A1A"/>
                </a:solidFill>
                <a:highlight>
                  <a:srgbClr val="FFFFFF"/>
                </a:highlight>
                <a:latin typeface="Roboto" panose="02000000000000000000" pitchFamily="2" charset="0"/>
              </a:rPr>
              <a:t>M</a:t>
            </a:r>
            <a:r>
              <a:rPr lang="pl-PL" sz="2400" b="0" i="0" dirty="0">
                <a:solidFill>
                  <a:srgbClr val="1A1A1A"/>
                </a:solidFill>
                <a:effectLst/>
                <a:highlight>
                  <a:srgbClr val="FFFFFF"/>
                </a:highlight>
                <a:latin typeface="Roboto" panose="02000000000000000000" pitchFamily="2" charset="0"/>
              </a:rPr>
              <a:t>inimalna kwota diety w podróży zagranicznej nie może być niższa niż dieta z tytułu podróży służbowej na obszarze kraju. To oznacza, że stawka diety z tytułu podróży służbowej na obszarze kraju, określona w rozporządzeniu, jest stawką minimalną. Jeśli ustalasz i wypłacasz pracownikowi dietę ponad limit określony we wskazanym wyżej rozporządzeniu, nadwyżka będzie dla niego przychodem, od którego zapłaci podatek.</a:t>
            </a:r>
          </a:p>
          <a:p>
            <a:pPr marL="0" indent="0" algn="l">
              <a:buNone/>
            </a:pPr>
            <a:r>
              <a:rPr lang="pl-PL" sz="2400" b="0" i="0" dirty="0">
                <a:solidFill>
                  <a:srgbClr val="1A1A1A"/>
                </a:solidFill>
                <a:effectLst/>
                <a:highlight>
                  <a:srgbClr val="FFFFFF"/>
                </a:highlight>
                <a:latin typeface="Roboto" panose="02000000000000000000" pitchFamily="2" charset="0"/>
              </a:rPr>
              <a:t>Jeżeli podróż trwa:</a:t>
            </a:r>
          </a:p>
          <a:p>
            <a:pPr algn="l">
              <a:buFont typeface="Arial" panose="020B0604020202020204" pitchFamily="34" charset="0"/>
              <a:buChar char="•"/>
            </a:pPr>
            <a:r>
              <a:rPr lang="pl-PL" sz="2400" b="0" i="0" dirty="0">
                <a:solidFill>
                  <a:srgbClr val="1A1A1A"/>
                </a:solidFill>
                <a:effectLst/>
                <a:highlight>
                  <a:srgbClr val="FFFFFF"/>
                </a:highlight>
                <a:latin typeface="Roboto" panose="02000000000000000000" pitchFamily="2" charset="0"/>
              </a:rPr>
              <a:t>do 8 godzin – pracownikowi przysługuje 1/3 diety,</a:t>
            </a:r>
          </a:p>
          <a:p>
            <a:pPr algn="l">
              <a:buFont typeface="Arial" panose="020B0604020202020204" pitchFamily="34" charset="0"/>
              <a:buChar char="•"/>
            </a:pPr>
            <a:r>
              <a:rPr lang="pl-PL" sz="2400" b="0" i="0" dirty="0">
                <a:solidFill>
                  <a:srgbClr val="1A1A1A"/>
                </a:solidFill>
                <a:effectLst/>
                <a:highlight>
                  <a:srgbClr val="FFFFFF"/>
                </a:highlight>
                <a:latin typeface="Roboto" panose="02000000000000000000" pitchFamily="2" charset="0"/>
              </a:rPr>
              <a:t>ponad 8 do 12 godzin – pracownikowi przysługuje 50% diety,</a:t>
            </a:r>
          </a:p>
          <a:p>
            <a:pPr algn="l">
              <a:buFont typeface="Arial" panose="020B0604020202020204" pitchFamily="34" charset="0"/>
              <a:buChar char="•"/>
            </a:pPr>
            <a:r>
              <a:rPr lang="pl-PL" sz="2400" b="0" i="0" dirty="0">
                <a:solidFill>
                  <a:srgbClr val="1A1A1A"/>
                </a:solidFill>
                <a:effectLst/>
                <a:highlight>
                  <a:srgbClr val="FFFFFF"/>
                </a:highlight>
                <a:latin typeface="Roboto" panose="02000000000000000000" pitchFamily="2" charset="0"/>
              </a:rPr>
              <a:t>ponad 12 godzin – pracownikowi przysługuje dieta w pełnej wysokości.</a:t>
            </a:r>
          </a:p>
          <a:p>
            <a:pPr marL="0" indent="0">
              <a:buNone/>
            </a:pPr>
            <a:endParaRPr lang="pl-PL" sz="2400" dirty="0"/>
          </a:p>
        </p:txBody>
      </p:sp>
    </p:spTree>
    <p:extLst>
      <p:ext uri="{BB962C8B-B14F-4D97-AF65-F5344CB8AC3E}">
        <p14:creationId xmlns:p14="http://schemas.microsoft.com/office/powerpoint/2010/main" val="355533598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ywidenda">
  <a:themeElements>
    <a:clrScheme name="Dywidenda">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ywidenda">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ywidenda">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10911</TotalTime>
  <Words>4124</Words>
  <Application>Microsoft Macintosh PowerPoint</Application>
  <PresentationFormat>Panoramiczny</PresentationFormat>
  <Paragraphs>132</Paragraphs>
  <Slides>34</Slides>
  <Notes>1</Notes>
  <HiddenSlides>0</HiddenSlides>
  <MMClips>0</MMClips>
  <ScaleCrop>false</ScaleCrop>
  <HeadingPairs>
    <vt:vector size="6" baseType="variant">
      <vt:variant>
        <vt:lpstr>Używane czcionki</vt:lpstr>
      </vt:variant>
      <vt:variant>
        <vt:i4>14</vt:i4>
      </vt:variant>
      <vt:variant>
        <vt:lpstr>Motyw</vt:lpstr>
      </vt:variant>
      <vt:variant>
        <vt:i4>2</vt:i4>
      </vt:variant>
      <vt:variant>
        <vt:lpstr>Tytuły slajdów</vt:lpstr>
      </vt:variant>
      <vt:variant>
        <vt:i4>34</vt:i4>
      </vt:variant>
    </vt:vector>
  </HeadingPairs>
  <TitlesOfParts>
    <vt:vector size="50" baseType="lpstr">
      <vt:lpstr>Arial</vt:lpstr>
      <vt:lpstr>Calibri</vt:lpstr>
      <vt:lpstr>Calibri Light</vt:lpstr>
      <vt:lpstr>Fira Sans</vt:lpstr>
      <vt:lpstr>Gill Sans MT</vt:lpstr>
      <vt:lpstr>Google Sans</vt:lpstr>
      <vt:lpstr>Merriweather</vt:lpstr>
      <vt:lpstr>Merriweather-Regular</vt:lpstr>
      <vt:lpstr>Montserrat</vt:lpstr>
      <vt:lpstr>Neue Haas Grotesk Text Pro</vt:lpstr>
      <vt:lpstr>Open Sans</vt:lpstr>
      <vt:lpstr>Roboto</vt:lpstr>
      <vt:lpstr>Roboto-Regular</vt:lpstr>
      <vt:lpstr>Wingdings 2</vt:lpstr>
      <vt:lpstr>Motyw pakietu Office</vt:lpstr>
      <vt:lpstr>1_Dywidenda</vt:lpstr>
      <vt:lpstr>CIT, delegacje – problematyka w związkach sportowych</vt:lpstr>
      <vt:lpstr>Delegacje sędziowskie (do 200 zł)</vt:lpstr>
      <vt:lpstr>Prezentacja programu PowerPoint</vt:lpstr>
      <vt:lpstr>Diety krajowe </vt:lpstr>
      <vt:lpstr>Zwrot kosztów dojazdu</vt:lpstr>
      <vt:lpstr>Zwrot kosztów noclegu</vt:lpstr>
      <vt:lpstr>Prezentacja programu PowerPoint</vt:lpstr>
      <vt:lpstr>Diety w podróży zagranicznej </vt:lpstr>
      <vt:lpstr>Dieta w podroży zagranicznej</vt:lpstr>
      <vt:lpstr>Dieta w PIT</vt:lpstr>
      <vt:lpstr>Dieta ponad limit</vt:lpstr>
      <vt:lpstr>Podatek u źródła</vt:lpstr>
      <vt:lpstr>Podatek u źródła – beneficial owner</vt:lpstr>
      <vt:lpstr>Certyfikat rezydencji - kopia czy oryginał</vt:lpstr>
      <vt:lpstr>Certyfikat rezydencji - kopia czy oryginał</vt:lpstr>
      <vt:lpstr>Certyfikat rezydencji - ważność</vt:lpstr>
      <vt:lpstr>Podatek u źródła - prawa do transmisji (interpretacja)</vt:lpstr>
      <vt:lpstr>IPPB5/423-147/14-2/AJ - Izba Skarbowa w Warszawie</vt:lpstr>
      <vt:lpstr>Prawo do transmisji - WHT</vt:lpstr>
      <vt:lpstr>Prawa do transmisji – przychód (art. 7b?)</vt:lpstr>
      <vt:lpstr>Zyski Kapitałowe</vt:lpstr>
      <vt:lpstr>Zwolnienie – art. 17</vt:lpstr>
      <vt:lpstr>Dochód zwolniony a koszty </vt:lpstr>
      <vt:lpstr>Wydatkowanie niezgodne z celem – termin zapłaty podatku </vt:lpstr>
      <vt:lpstr>Niejednolity charakter</vt:lpstr>
      <vt:lpstr>Dochód zwolniony - wydatkowanie</vt:lpstr>
      <vt:lpstr>Dochód zwolniony - wydatkowanie</vt:lpstr>
      <vt:lpstr>Dochód zwolniony - wydatkowanie</vt:lpstr>
      <vt:lpstr>Dochód zwolniony - wydatkowanie</vt:lpstr>
      <vt:lpstr>Dochód zwolniony - wydatkowanie</vt:lpstr>
      <vt:lpstr>PFRON</vt:lpstr>
      <vt:lpstr>Dochód zwolniony a występowanie strat</vt:lpstr>
      <vt:lpstr>Odsetki od lokat</vt:lpstr>
      <vt:lpstr>Dziękujemy za uwagę!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Faktury ustrukturyzowane krajowy system e-faktur</dc:title>
  <dc:creator>Łukasz Jankowski</dc:creator>
  <cp:lastModifiedBy>Wojciech Gandurski</cp:lastModifiedBy>
  <cp:revision>20</cp:revision>
  <cp:lastPrinted>2024-05-20T08:10:54Z</cp:lastPrinted>
  <dcterms:created xsi:type="dcterms:W3CDTF">2022-06-13T07:40:48Z</dcterms:created>
  <dcterms:modified xsi:type="dcterms:W3CDTF">2024-06-13T06:45:49Z</dcterms:modified>
</cp:coreProperties>
</file>